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notesSlides/notesSlide23.xml" ContentType="application/vnd.openxmlformats-officedocument.presentationml.notesSlide+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tags/tag58.xml" ContentType="application/vnd.openxmlformats-officedocument.presentationml.tags+xml"/>
  <Override PartName="/ppt/notesSlides/notesSlide36.xml" ContentType="application/vnd.openxmlformats-officedocument.presentationml.notesSlide+xml"/>
  <Override PartName="/ppt/tags/tag59.xml" ContentType="application/vnd.openxmlformats-officedocument.presentationml.tags+xml"/>
  <Override PartName="/ppt/notesSlides/notesSlide37.xml" ContentType="application/vnd.openxmlformats-officedocument.presentationml.notesSlide+xml"/>
  <Override PartName="/ppt/tags/tag60.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886" r:id="rId2"/>
    <p:sldId id="840" r:id="rId3"/>
    <p:sldId id="370" r:id="rId4"/>
    <p:sldId id="322" r:id="rId5"/>
    <p:sldId id="903" r:id="rId6"/>
    <p:sldId id="904" r:id="rId7"/>
    <p:sldId id="617" r:id="rId8"/>
    <p:sldId id="905" r:id="rId9"/>
    <p:sldId id="907" r:id="rId10"/>
    <p:sldId id="908" r:id="rId11"/>
    <p:sldId id="932" r:id="rId12"/>
    <p:sldId id="910" r:id="rId13"/>
    <p:sldId id="911" r:id="rId14"/>
    <p:sldId id="912" r:id="rId15"/>
    <p:sldId id="913" r:id="rId16"/>
    <p:sldId id="914" r:id="rId17"/>
    <p:sldId id="909" r:id="rId18"/>
    <p:sldId id="915" r:id="rId19"/>
    <p:sldId id="916" r:id="rId20"/>
    <p:sldId id="917" r:id="rId21"/>
    <p:sldId id="918" r:id="rId22"/>
    <p:sldId id="920" r:id="rId23"/>
    <p:sldId id="919" r:id="rId24"/>
    <p:sldId id="921" r:id="rId25"/>
    <p:sldId id="922" r:id="rId26"/>
    <p:sldId id="923" r:id="rId27"/>
    <p:sldId id="924" r:id="rId28"/>
    <p:sldId id="925" r:id="rId29"/>
    <p:sldId id="926" r:id="rId30"/>
    <p:sldId id="927" r:id="rId31"/>
    <p:sldId id="928" r:id="rId32"/>
    <p:sldId id="929" r:id="rId33"/>
    <p:sldId id="930" r:id="rId34"/>
    <p:sldId id="931" r:id="rId35"/>
    <p:sldId id="883" r:id="rId36"/>
    <p:sldId id="368" r:id="rId37"/>
    <p:sldId id="369" r:id="rId38"/>
    <p:sldId id="363" r:id="rId39"/>
  </p:sldIdLst>
  <p:sldSz cx="12192000" cy="6858000"/>
  <p:notesSz cx="6858000" cy="9144000"/>
  <p:custDataLst>
    <p:tags r:id="rId42"/>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886"/>
            <p14:sldId id="840"/>
          </p14:sldIdLst>
        </p14:section>
        <p14:section name="Section 1" id="{D3C7BA20-EEA2-4B7E-89FB-9655CB8E1C7B}">
          <p14:sldIdLst>
            <p14:sldId id="370"/>
            <p14:sldId id="322"/>
            <p14:sldId id="903"/>
            <p14:sldId id="904"/>
            <p14:sldId id="617"/>
            <p14:sldId id="905"/>
            <p14:sldId id="907"/>
            <p14:sldId id="908"/>
            <p14:sldId id="932"/>
            <p14:sldId id="910"/>
            <p14:sldId id="911"/>
            <p14:sldId id="912"/>
            <p14:sldId id="913"/>
            <p14:sldId id="914"/>
            <p14:sldId id="909"/>
            <p14:sldId id="915"/>
            <p14:sldId id="916"/>
            <p14:sldId id="917"/>
            <p14:sldId id="918"/>
            <p14:sldId id="920"/>
            <p14:sldId id="919"/>
            <p14:sldId id="921"/>
            <p14:sldId id="922"/>
            <p14:sldId id="923"/>
            <p14:sldId id="924"/>
            <p14:sldId id="925"/>
            <p14:sldId id="926"/>
            <p14:sldId id="927"/>
            <p14:sldId id="928"/>
            <p14:sldId id="929"/>
            <p14:sldId id="930"/>
            <p14:sldId id="931"/>
          </p14:sldIdLst>
        </p14:section>
        <p14:section name="Section 2" id="{F871375A-C988-43A9-84C6-6C9837CB9B75}">
          <p14:sldIdLst/>
        </p14:section>
        <p14:section name="Section 3" id="{5474F3BE-4FBC-4268-832F-6A76049428EE}">
          <p14:sldIdLst/>
        </p14:section>
        <p14:section name="Wrap Up" id="{9FBCFEC2-64EB-4503-B960-F6DE5A1A742E}">
          <p14:sldIdLst>
            <p14:sldId id="883"/>
            <p14:sldId id="368"/>
            <p14:sldId id="369"/>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004F8A"/>
    <a:srgbClr val="117556"/>
    <a:srgbClr val="16966D"/>
    <a:srgbClr val="002846"/>
    <a:srgbClr val="FFB345"/>
    <a:srgbClr val="FF9D00"/>
    <a:srgbClr val="E3740E"/>
    <a:srgbClr val="C4C4C5"/>
    <a:srgbClr val="4E2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80468" autoAdjust="0"/>
  </p:normalViewPr>
  <p:slideViewPr>
    <p:cSldViewPr snapToGrid="0" snapToObjects="1" showGuides="1">
      <p:cViewPr varScale="1">
        <p:scale>
          <a:sx n="61" d="100"/>
          <a:sy n="61" d="100"/>
        </p:scale>
        <p:origin x="141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1/16/2020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Princípios de segurança da informação – cibersegurança</a:t>
            </a:r>
          </a:p>
          <a:p>
            <a:endParaRPr lang="pt-BR" sz="1200" dirty="0"/>
          </a:p>
          <a:p>
            <a:r>
              <a:rPr lang="pt-BR" sz="1200" dirty="0"/>
              <a:t>Módulo 1 - Introdução ao curso</a:t>
            </a:r>
            <a:endParaRPr lang="pt-BR" dirty="0"/>
          </a:p>
        </p:txBody>
      </p:sp>
    </p:spTree>
    <p:extLst>
      <p:ext uri="{BB962C8B-B14F-4D97-AF65-F5344CB8AC3E}">
        <p14:creationId xmlns:p14="http://schemas.microsoft.com/office/powerpoint/2010/main" val="377852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17588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60948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185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2099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88253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7341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708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7498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367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7099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aborda os seguintes tópicos:</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Objetivos e visão geral do curso</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Criação de e-mail para o curso</a:t>
            </a:r>
          </a:p>
          <a:p>
            <a:pPr marL="342900" indent="-342900" rtl="0">
              <a:buFont typeface="Arial" panose="020B0604020202020204" pitchFamily="34" charset="0"/>
              <a:buChar char="•"/>
            </a:pPr>
            <a:r>
              <a:rPr lang="pt-BR" sz="1100" kern="1200" dirty="0">
                <a:solidFill>
                  <a:schemeClr val="tx1"/>
                </a:solidFill>
                <a:effectLst/>
                <a:latin typeface="Amazon Ember" panose="020B0603020204020204" pitchFamily="34" charset="0"/>
              </a:rPr>
              <a:t>Cadastro na plataforma de ensino</a:t>
            </a:r>
            <a:endPar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refere-se à possibilidade de visualizar materiais que são considerados inadequados, prejudiciais ou que violem normas éticas, morais ou legais. Isso pode incluir pornografia, violência explícita, discurso de ódio, discriminação, entre outros tipos de conteúdos que são considerados inapropriados para determinados contextos ou público-alvo. O acesso a tais conteúdos pode ser problemático, especialmente quando envolve crianças, adolescentes ou violações dos termos de uso e políticas de uso aceitável.</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4207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refere-se à possibilidade de visualizar materiais que são considerados inadequados, prejudiciais ou que violem normas éticas, morais ou legais. Isso pode incluir pornografia, violência explícita, discurso de ódio, discriminação, entre outros tipos de conteúdos que são considerados inapropriados para determinados contextos ou público-alvo. O acesso a tais conteúdos pode ser problemático, especialmente quando envolve crianças, adolescentes ou violações dos termos de uso e políticas de uso aceitável.</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316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Furto de identidade: O furto de identidade na internet ocorre quando alguém obtém e utiliza informações pessoais de outra pessoa sem o seu consentimento, com o objetivo de cometer fraudes ou atividades ilegais. Esse tipo de crime pode envolver a obtenção de dados como nome, endereço, número de telefone, números de contas bancárias, senhas, documentos de identificação e outros detalhes pessoais.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59404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Perda de dados: A perda de dados na internet ocorre quando informações armazenadas ou transmitidas pela rede são danificadas, corrompidas, excluídas, roubadas ou comprometidas de alguma forma. Isso pode acontecer devido a falhas de segurança, ataques cibernéticos, erros humanos, desastres naturais, mau funcionamento de sistemas, entre outros fatores.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27101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7005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3635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30321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0559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75635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05312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4365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75794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400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20088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desinformação na internet refere-se à disseminação intencional ou não intencional de informações falsas, imprecisas, enganosas ou tendenciosas na plataforma online. Caracteriza-se pela divulgação de informações deliberadamente enganosas com o intuito de manipular opiniões, causar confusão, influenciar decisões ou prejudicar a reputação de indivíduos, organizações ou grupos.</a:t>
            </a:r>
            <a:endParaRPr lang="pt-BR"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1060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36599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354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Resumindo, neste módulo você aprendeu a:</a:t>
            </a:r>
          </a:p>
          <a:p>
            <a:pPr marL="342900" indent="-342900" rtl="0">
              <a:buFont typeface="Arial" panose="020B0604020202020204" pitchFamily="34" charset="0"/>
              <a:buChar char="•"/>
            </a:pPr>
            <a:r>
              <a:rPr lang="pt-BR" sz="1100" dirty="0"/>
              <a:t>Entender os objetivos do curso</a:t>
            </a:r>
          </a:p>
          <a:p>
            <a:pPr marL="342900" indent="-342900" rtl="0">
              <a:buFont typeface="Arial" panose="020B0604020202020204" pitchFamily="34" charset="0"/>
              <a:buChar char="•"/>
            </a:pPr>
            <a:r>
              <a:rPr lang="pt-BR" sz="1100" dirty="0"/>
              <a:t>Acessar seu e-mail para acompanhamento do curso</a:t>
            </a:r>
          </a:p>
          <a:p>
            <a:pPr marL="342900" indent="-342900" rtl="0">
              <a:buFont typeface="Arial" panose="020B0604020202020204" pitchFamily="34" charset="0"/>
              <a:buChar char="•"/>
            </a:pPr>
            <a:r>
              <a:rPr lang="pt-BR" sz="1100" dirty="0"/>
              <a:t>Acessar a plataforma de estudos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0080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Links úteis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338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Obrigado pela atenção.</a:t>
            </a:r>
          </a:p>
        </p:txBody>
      </p:sp>
    </p:spTree>
    <p:extLst>
      <p:ext uri="{BB962C8B-B14F-4D97-AF65-F5344CB8AC3E}">
        <p14:creationId xmlns:p14="http://schemas.microsoft.com/office/powerpoint/2010/main" val="368016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57196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9420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2012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sz="11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err="1">
                <a:latin typeface="Amazon Ember" panose="020B0603020204020204" pitchFamily="34" charset="0"/>
                <a:ea typeface="Amazon Ember" panose="020B0603020204020204" pitchFamily="34" charset="0"/>
                <a:cs typeface="Amazon Ember" panose="020B0603020204020204" pitchFamily="34" charset="0"/>
              </a:rPr>
              <a:t>Linções</a:t>
            </a:r>
            <a:r>
              <a:rPr lang="pt-BR" sz="1100" dirty="0">
                <a:latin typeface="Amazon Ember" panose="020B0603020204020204" pitchFamily="34" charset="0"/>
                <a:ea typeface="Amazon Ember" panose="020B0603020204020204" pitchFamily="34" charset="0"/>
                <a:cs typeface="Amazon Ember" panose="020B0603020204020204" pitchFamily="34" charset="0"/>
              </a:rPr>
              <a:t> aprendidas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Seção 1: Objetivos e visão geral do curso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5217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Descrever os objetivos</a:t>
            </a:r>
            <a:endParaRPr lang="pt-BR"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89245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hyperlink" Target="mailto:thiago.inocencio@sp.senai.br" TargetMode="Externa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principal">
    <p:bg>
      <p:bgPr>
        <a:solidFill>
          <a:srgbClr val="002846"/>
        </a:solidFill>
        <a:effectLst/>
      </p:bgPr>
    </p:bg>
    <p:spTree>
      <p:nvGrpSpPr>
        <p:cNvPr id="1" name=""/>
        <p:cNvGrpSpPr/>
        <p:nvPr/>
      </p:nvGrpSpPr>
      <p:grpSpPr>
        <a:xfrm>
          <a:off x="0" y="0"/>
          <a:ext cx="0" cy="0"/>
          <a:chOff x="0" y="0"/>
          <a:chExt cx="0" cy="0"/>
        </a:xfrm>
      </p:grpSpPr>
      <p:pic>
        <p:nvPicPr>
          <p:cNvPr id="11" name="Imagem 10" descr="Tela de computador com texto preto sobre fundo branco&#10;&#10;Descrição gerada automaticamente">
            <a:extLst>
              <a:ext uri="{FF2B5EF4-FFF2-40B4-BE49-F238E27FC236}">
                <a16:creationId xmlns:a16="http://schemas.microsoft.com/office/drawing/2014/main" id="{FA194DC5-42F1-035B-08F2-F2788EBF405C}"/>
              </a:ext>
            </a:extLst>
          </p:cNvPr>
          <p:cNvPicPr>
            <a:picLocks noChangeAspect="1"/>
          </p:cNvPicPr>
          <p:nvPr userDrawn="1"/>
        </p:nvPicPr>
        <p:blipFill>
          <a:blip r:embed="rId3"/>
          <a:stretch>
            <a:fillRect/>
          </a:stretch>
        </p:blipFill>
        <p:spPr>
          <a:xfrm>
            <a:off x="0" y="-8605"/>
            <a:ext cx="12306301" cy="6858000"/>
          </a:xfrm>
          <a:prstGeom prst="rect">
            <a:avLst/>
          </a:prstGeom>
        </p:spPr>
      </p:pic>
      <p:sp>
        <p:nvSpPr>
          <p:cNvPr id="10" name="Retângulo 9">
            <a:extLst>
              <a:ext uri="{FF2B5EF4-FFF2-40B4-BE49-F238E27FC236}">
                <a16:creationId xmlns:a16="http://schemas.microsoft.com/office/drawing/2014/main" id="{9ADD325C-58EC-605B-33CC-64D1FA9130E8}"/>
              </a:ext>
            </a:extLst>
          </p:cNvPr>
          <p:cNvSpPr/>
          <p:nvPr userDrawn="1"/>
        </p:nvSpPr>
        <p:spPr>
          <a:xfrm>
            <a:off x="0" y="-8605"/>
            <a:ext cx="12306301" cy="6866605"/>
          </a:xfrm>
          <a:prstGeom prst="rect">
            <a:avLst/>
          </a:prstGeom>
          <a:solidFill>
            <a:srgbClr val="002846">
              <a:alpha val="93000"/>
            </a:srgb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a:extLst>
              <a:ext uri="{FF2B5EF4-FFF2-40B4-BE49-F238E27FC236}">
                <a16:creationId xmlns:a16="http://schemas.microsoft.com/office/drawing/2014/main" id="{FE671F90-421F-6575-A16C-33D313C2CD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9076" y="2661312"/>
            <a:ext cx="3949424" cy="100586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30DCD8F-E7D6-0A95-52BC-AE0B9BE31E50}"/>
              </a:ext>
            </a:extLst>
          </p:cNvPr>
          <p:cNvSpPr>
            <a:spLocks noGrp="1"/>
          </p:cNvSpPr>
          <p:nvPr>
            <p:ph type="title" hasCustomPrompt="1"/>
          </p:nvPr>
        </p:nvSpPr>
        <p:spPr>
          <a:xfrm>
            <a:off x="5016498" y="1003300"/>
            <a:ext cx="7175502" cy="2425700"/>
          </a:xfrm>
        </p:spPr>
        <p:txBody>
          <a:bodyPr rtlCol="0">
            <a:noAutofit/>
          </a:bodyPr>
          <a:lstStyle>
            <a:lvl1pPr algn="ctr">
              <a:defRPr sz="6000">
                <a:solidFill>
                  <a:schemeClr val="bg1"/>
                </a:solidFill>
                <a:latin typeface="Source Sans Pro" panose="020B0503030403020204" pitchFamily="34" charset="0"/>
                <a:ea typeface="Source Sans Pro" panose="020B0503030403020204" pitchFamily="34" charset="0"/>
              </a:defRPr>
            </a:lvl1pPr>
          </a:lstStyle>
          <a:p>
            <a:pPr rtl="0"/>
            <a:r>
              <a:rPr lang="pt-BR" dirty="0"/>
              <a:t>Nome do curso</a:t>
            </a:r>
            <a:endParaRPr lang="en-US" dirty="0"/>
          </a:p>
        </p:txBody>
      </p:sp>
      <p:sp>
        <p:nvSpPr>
          <p:cNvPr id="16" name="CaixaDeTexto 15">
            <a:extLst>
              <a:ext uri="{FF2B5EF4-FFF2-40B4-BE49-F238E27FC236}">
                <a16:creationId xmlns:a16="http://schemas.microsoft.com/office/drawing/2014/main" id="{DC90FE30-646E-8A1B-056C-F0AEAABE9F47}"/>
              </a:ext>
            </a:extLst>
          </p:cNvPr>
          <p:cNvSpPr txBox="1"/>
          <p:nvPr userDrawn="1"/>
        </p:nvSpPr>
        <p:spPr>
          <a:xfrm>
            <a:off x="1" y="5775751"/>
            <a:ext cx="12306300" cy="646331"/>
          </a:xfrm>
          <a:prstGeom prst="rect">
            <a:avLst/>
          </a:prstGeom>
          <a:noFill/>
        </p:spPr>
        <p:txBody>
          <a:bodyPr wrap="square" rtlCol="0">
            <a:spAutoFit/>
          </a:bodyPr>
          <a:lstStyle/>
          <a:p>
            <a:pPr algn="ctr"/>
            <a:r>
              <a:rPr lang="en-US" sz="1800" b="0" dirty="0">
                <a:solidFill>
                  <a:schemeClr val="bg1"/>
                </a:solidFill>
                <a:latin typeface="Source Sans Pro" panose="020B0503030403020204" pitchFamily="34" charset="0"/>
                <a:ea typeface="Source Sans Pro" panose="020B0503030403020204" pitchFamily="34" charset="0"/>
                <a:cs typeface="Amazon Ember Light" panose="020B0403020204020204" pitchFamily="34" charset="0"/>
              </a:rPr>
              <a:t>Professor Me. Thiago Inocêncio</a:t>
            </a:r>
          </a:p>
          <a:p>
            <a:pPr algn="ctr"/>
            <a:r>
              <a:rPr lang="en-US" sz="1800" b="0" dirty="0">
                <a:solidFill>
                  <a:schemeClr val="bg1"/>
                </a:solidFill>
                <a:latin typeface="Source Sans Pro" panose="020B0503030403020204" pitchFamily="34" charset="0"/>
                <a:ea typeface="Source Sans Pro" panose="020B0503030403020204" pitchFamily="34" charset="0"/>
                <a:cs typeface="Amazon Ember Light" panose="020B0403020204020204" pitchFamily="34" charset="0"/>
                <a:hlinkClick r:id="rId5"/>
              </a:rPr>
              <a:t>thiago.inocencio@sp.senai.br</a:t>
            </a:r>
            <a:r>
              <a:rPr lang="en-US" sz="1800" b="0" dirty="0">
                <a:solidFill>
                  <a:schemeClr val="bg1"/>
                </a:solidFill>
                <a:latin typeface="Source Sans Pro" panose="020B0503030403020204" pitchFamily="34" charset="0"/>
                <a:ea typeface="Source Sans Pro" panose="020B0503030403020204" pitchFamily="34" charset="0"/>
                <a:cs typeface="Amazon Ember Light" panose="020B0403020204020204" pitchFamily="34" charset="0"/>
              </a:rPr>
              <a:t> </a:t>
            </a:r>
            <a:endParaRPr lang="pt-BR" sz="1800" b="0" dirty="0" err="1">
              <a:solidFill>
                <a:schemeClr val="bg1"/>
              </a:solidFill>
              <a:latin typeface="Source Sans Pro" panose="020B0503030403020204" pitchFamily="34" charset="0"/>
              <a:ea typeface="Source Sans Pro" panose="020B0503030403020204" pitchFamily="34" charset="0"/>
              <a:cs typeface="Amazon Ember Light" panose="020B0403020204020204" pitchFamily="34" charset="0"/>
            </a:endParaRPr>
          </a:p>
        </p:txBody>
      </p:sp>
      <p:sp>
        <p:nvSpPr>
          <p:cNvPr id="21" name="Text Placeholder 2">
            <a:extLst>
              <a:ext uri="{FF2B5EF4-FFF2-40B4-BE49-F238E27FC236}">
                <a16:creationId xmlns:a16="http://schemas.microsoft.com/office/drawing/2014/main" id="{076BF19F-CFB6-012A-FDFC-43FA914680CD}"/>
              </a:ext>
            </a:extLst>
          </p:cNvPr>
          <p:cNvSpPr>
            <a:spLocks noGrp="1"/>
          </p:cNvSpPr>
          <p:nvPr>
            <p:ph idx="1" hasCustomPrompt="1"/>
          </p:nvPr>
        </p:nvSpPr>
        <p:spPr>
          <a:xfrm>
            <a:off x="5016500" y="3693755"/>
            <a:ext cx="7175498" cy="646331"/>
          </a:xfrm>
          <a:prstGeom prst="rect">
            <a:avLst/>
          </a:prstGeom>
        </p:spPr>
        <p:txBody>
          <a:bodyPr vert="horz" lIns="91440" tIns="45720" rIns="91440" bIns="45720" rtlCol="0">
            <a:normAutofit/>
          </a:bodyPr>
          <a:lstStyle>
            <a:lvl2pPr marL="457200" indent="0" algn="ctr">
              <a:buNone/>
              <a:defRPr sz="4400">
                <a:solidFill>
                  <a:schemeClr val="bg1"/>
                </a:solidFill>
              </a:defRPr>
            </a:lvl2pPr>
          </a:lstStyle>
          <a:p>
            <a:pPr lvl="1" rtl="0"/>
            <a:r>
              <a:rPr lang="pt-BR" dirty="0"/>
              <a:t>Conteúdo da aula</a:t>
            </a:r>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D62FF2-D0DC-5F14-6B86-E814E2E70F7C}"/>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5" name="Picture 2">
            <a:extLst>
              <a:ext uri="{FF2B5EF4-FFF2-40B4-BE49-F238E27FC236}">
                <a16:creationId xmlns:a16="http://schemas.microsoft.com/office/drawing/2014/main" id="{AE1A0157-5532-7652-2B8A-F69D781EEF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2A643C6-6810-8E27-0407-F93E9CF996B9}"/>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pic>
        <p:nvPicPr>
          <p:cNvPr id="3" name="Picture 2">
            <a:extLst>
              <a:ext uri="{FF2B5EF4-FFF2-40B4-BE49-F238E27FC236}">
                <a16:creationId xmlns:a16="http://schemas.microsoft.com/office/drawing/2014/main" id="{A01B4E59-6F72-205C-A6EA-32EC9DDE31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C6005FA-6499-B32B-7AF6-AFCE1EE174FE}"/>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pic>
        <p:nvPicPr>
          <p:cNvPr id="5" name="Picture 2">
            <a:extLst>
              <a:ext uri="{FF2B5EF4-FFF2-40B4-BE49-F238E27FC236}">
                <a16:creationId xmlns:a16="http://schemas.microsoft.com/office/drawing/2014/main" id="{DB6C4E62-5FD2-E155-F22C-F674B02AB7E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024C6F6-1127-0925-F13A-0698BE791D4C}"/>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noAutofit/>
          </a:bodyPr>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dirty="0"/>
              <a:t>Click </a:t>
            </a:r>
            <a:r>
              <a:rPr lang="pt-BR" dirty="0" err="1"/>
              <a:t>icon</a:t>
            </a:r>
            <a:r>
              <a:rPr lang="pt-BR" dirty="0"/>
              <a:t> </a:t>
            </a:r>
            <a:r>
              <a:rPr lang="pt-BR" dirty="0" err="1"/>
              <a:t>to</a:t>
            </a:r>
            <a:r>
              <a:rPr lang="pt-BR" dirty="0"/>
              <a:t> </a:t>
            </a:r>
            <a:r>
              <a:rPr lang="pt-BR" dirty="0" err="1"/>
              <a:t>add</a:t>
            </a:r>
            <a:r>
              <a:rPr lang="pt-BR" dirty="0"/>
              <a:t> </a:t>
            </a:r>
            <a:r>
              <a:rPr lang="pt-BR" dirty="0" err="1"/>
              <a:t>picture</a:t>
            </a:r>
            <a:endParaRPr lang="pt-BR" dirty="0"/>
          </a:p>
        </p:txBody>
      </p:sp>
      <p:pic>
        <p:nvPicPr>
          <p:cNvPr id="5" name="Picture 2">
            <a:extLst>
              <a:ext uri="{FF2B5EF4-FFF2-40B4-BE49-F238E27FC236}">
                <a16:creationId xmlns:a16="http://schemas.microsoft.com/office/drawing/2014/main" id="{AA7AC8F1-795B-9569-2AC6-1F63B61D4FC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dirty="0" err="1"/>
              <a:t>Icon</a:t>
            </a:r>
            <a:endParaRPr lang="pt-BR"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dirty="0" err="1"/>
              <a:t>Icon</a:t>
            </a:r>
            <a:endParaRPr lang="pt-BR" dirty="0"/>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dirty="0" err="1"/>
              <a:t>Icon</a:t>
            </a:r>
            <a:endParaRPr lang="pt-BR" dirty="0"/>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dirty="0" err="1"/>
              <a:t>Icon</a:t>
            </a:r>
            <a:endParaRPr lang="pt-BR" dirty="0"/>
          </a:p>
        </p:txBody>
      </p:sp>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69EDF79C-6B4C-177C-5F53-F222038F5EE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31B471D5-335A-F9B7-C8D1-DA4323658A4D}"/>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pic>
        <p:nvPicPr>
          <p:cNvPr id="4" name="Picture 2">
            <a:extLst>
              <a:ext uri="{FF2B5EF4-FFF2-40B4-BE49-F238E27FC236}">
                <a16:creationId xmlns:a16="http://schemas.microsoft.com/office/drawing/2014/main" id="{28CC91D9-B37E-2DB9-6490-AF2F90DD6F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BE81718-7338-5AEE-7D4B-CC70A4DF740E}"/>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4" name="Picture 2">
            <a:extLst>
              <a:ext uri="{FF2B5EF4-FFF2-40B4-BE49-F238E27FC236}">
                <a16:creationId xmlns:a16="http://schemas.microsoft.com/office/drawing/2014/main" id="{1A709B9C-CCB6-EB18-0B95-98929FCAA1D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DAA3342F-226C-9202-B694-3D3E14539CEB}"/>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4" name="Picture 2">
            <a:extLst>
              <a:ext uri="{FF2B5EF4-FFF2-40B4-BE49-F238E27FC236}">
                <a16:creationId xmlns:a16="http://schemas.microsoft.com/office/drawing/2014/main" id="{11932378-60F4-9BC9-7C99-0F4D90E0B52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24DD4BCC-9BC7-6E9D-CC7E-394EC3F763B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‹nº›</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58000"/>
          </a:xfrm>
          <a:prstGeom prst="rect">
            <a:avLst/>
          </a:prstGeom>
          <a:solidFill>
            <a:srgbClr val="002846"/>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rgbClr val="004F8A"/>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002846"/>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err="1"/>
              <a:t>Title</a:t>
            </a:r>
            <a:endParaRPr lang="pt-BR" dirty="0"/>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3" name="Picture 2">
            <a:extLst>
              <a:ext uri="{FF2B5EF4-FFF2-40B4-BE49-F238E27FC236}">
                <a16:creationId xmlns:a16="http://schemas.microsoft.com/office/drawing/2014/main" id="{A998B4F8-1F1E-D6C3-2B4E-7F3B505D9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00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Source Sans Pro" panose="020B0503030403020204" pitchFamily="34" charset="0"/>
                <a:ea typeface="Source Sans Pro" panose="020B0503030403020204" pitchFamily="34" charset="0"/>
                <a:cs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a:t>CLICK TO EDIT MASTER TITLE STYLE</a:t>
            </a:r>
          </a:p>
        </p:txBody>
      </p:sp>
      <p:pic>
        <p:nvPicPr>
          <p:cNvPr id="2" name="Picture 2">
            <a:extLst>
              <a:ext uri="{FF2B5EF4-FFF2-40B4-BE49-F238E27FC236}">
                <a16:creationId xmlns:a16="http://schemas.microsoft.com/office/drawing/2014/main" id="{17181945-33C2-3EBB-A021-19FC4987768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30414" y="60441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002846"/>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004F8A"/>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chemeClr val="accent4">
                    <a:lumMod val="40000"/>
                    <a:lumOff val="6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pt-BR" dirty="0"/>
          </a:p>
        </p:txBody>
      </p:sp>
      <p:pic>
        <p:nvPicPr>
          <p:cNvPr id="2" name="Picture 2">
            <a:extLst>
              <a:ext uri="{FF2B5EF4-FFF2-40B4-BE49-F238E27FC236}">
                <a16:creationId xmlns:a16="http://schemas.microsoft.com/office/drawing/2014/main" id="{6724E212-44EE-7893-61C3-AF43CE3313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5F22A34A-D3E5-AB87-73B0-E21408EB29A0}"/>
              </a:ext>
            </a:extLst>
          </p:cNvPr>
          <p:cNvPicPr>
            <a:picLocks noChangeAspect="1"/>
          </p:cNvPicPr>
          <p:nvPr userDrawn="1"/>
        </p:nvPicPr>
        <p:blipFill>
          <a:blip r:embed="rId3"/>
          <a:stretch>
            <a:fillRect/>
          </a:stretch>
        </p:blipFill>
        <p:spPr>
          <a:xfrm>
            <a:off x="1" y="0"/>
            <a:ext cx="12192000" cy="6858000"/>
          </a:xfrm>
          <a:prstGeom prst="rect">
            <a:avLst/>
          </a:prstGeom>
        </p:spPr>
      </p:pic>
      <p:sp>
        <p:nvSpPr>
          <p:cNvPr id="2" name="Retângulo 1">
            <a:extLst>
              <a:ext uri="{FF2B5EF4-FFF2-40B4-BE49-F238E27FC236}">
                <a16:creationId xmlns:a16="http://schemas.microsoft.com/office/drawing/2014/main" id="{9F570527-753A-448F-30D2-248B0C74E0CA}"/>
              </a:ext>
            </a:extLst>
          </p:cNvPr>
          <p:cNvSpPr/>
          <p:nvPr userDrawn="1"/>
        </p:nvSpPr>
        <p:spPr>
          <a:xfrm>
            <a:off x="0" y="0"/>
            <a:ext cx="12192001" cy="6858000"/>
          </a:xfrm>
          <a:prstGeom prst="rect">
            <a:avLst/>
          </a:prstGeom>
          <a:solidFill>
            <a:srgbClr val="002846">
              <a:alpha val="93000"/>
            </a:srgb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dirty="0"/>
              <a:t>Obrigado !</a:t>
            </a:r>
          </a:p>
        </p:txBody>
      </p:sp>
      <p:pic>
        <p:nvPicPr>
          <p:cNvPr id="4" name="Picture 2">
            <a:extLst>
              <a:ext uri="{FF2B5EF4-FFF2-40B4-BE49-F238E27FC236}">
                <a16:creationId xmlns:a16="http://schemas.microsoft.com/office/drawing/2014/main" id="{E917CEE9-92C5-28C2-4154-A131B26EFDA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42121" y="6133402"/>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002846"/>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6" name="Imagem 5" descr="Padrão do plano de fundo&#10;&#10;Descrição gerada automaticamente">
            <a:extLst>
              <a:ext uri="{FF2B5EF4-FFF2-40B4-BE49-F238E27FC236}">
                <a16:creationId xmlns:a16="http://schemas.microsoft.com/office/drawing/2014/main" id="{106CA188-93DF-BC16-FBD7-A7160312AFFF}"/>
              </a:ext>
            </a:extLst>
          </p:cNvPr>
          <p:cNvPicPr>
            <a:picLocks noChangeAspect="1"/>
          </p:cNvPicPr>
          <p:nvPr userDrawn="1"/>
        </p:nvPicPr>
        <p:blipFill>
          <a:blip r:embed="rId3"/>
          <a:stretch>
            <a:fillRect/>
          </a:stretch>
        </p:blipFill>
        <p:spPr>
          <a:xfrm>
            <a:off x="571207" y="3142732"/>
            <a:ext cx="4534533" cy="3715268"/>
          </a:xfrm>
          <a:prstGeom prst="rect">
            <a:avLst/>
          </a:prstGeom>
        </p:spPr>
      </p:pic>
      <p:pic>
        <p:nvPicPr>
          <p:cNvPr id="7" name="Picture 2">
            <a:extLst>
              <a:ext uri="{FF2B5EF4-FFF2-40B4-BE49-F238E27FC236}">
                <a16:creationId xmlns:a16="http://schemas.microsoft.com/office/drawing/2014/main" id="{83CC8456-2AE0-641C-03C1-0316C98E3EB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55814" y="2783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2" name="Picture 2">
            <a:extLst>
              <a:ext uri="{FF2B5EF4-FFF2-40B4-BE49-F238E27FC236}">
                <a16:creationId xmlns:a16="http://schemas.microsoft.com/office/drawing/2014/main" id="{8ED6FAD6-1C69-D594-743F-086BB90B5E9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32014" y="317785"/>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1052960-4B1D-1401-D8B1-9942EB0C9923}"/>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pic>
        <p:nvPicPr>
          <p:cNvPr id="5" name="Picture 2">
            <a:extLst>
              <a:ext uri="{FF2B5EF4-FFF2-40B4-BE49-F238E27FC236}">
                <a16:creationId xmlns:a16="http://schemas.microsoft.com/office/drawing/2014/main" id="{590F1282-BBAB-31A0-7070-8DF5CE112D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81FAF4A-F2FF-E386-712F-2FB50E85A339}"/>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hasCustomPrompt="1"/>
          </p:nvPr>
        </p:nvSpPr>
        <p:spPr>
          <a:xfrm>
            <a:off x="419100" y="365125"/>
            <a:ext cx="9034272"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latin typeface="Source Sans Pro" panose="020B0503030403020204" pitchFamily="34" charset="0"/>
                <a:ea typeface="Source Sans Pro" panose="020B0503030403020204" pitchFamily="34" charset="0"/>
              </a:defRPr>
            </a:lvl1pPr>
            <a:lvl2pPr>
              <a:defRPr>
                <a:solidFill>
                  <a:schemeClr val="tx1"/>
                </a:solidFill>
                <a:latin typeface="Source Sans Pro" panose="020B0503030403020204" pitchFamily="34" charset="0"/>
                <a:ea typeface="Source Sans Pro" panose="020B0503030403020204" pitchFamily="34" charset="0"/>
              </a:defRPr>
            </a:lvl2pPr>
            <a:lvl3pPr>
              <a:defRPr>
                <a:solidFill>
                  <a:schemeClr val="tx1"/>
                </a:solidFill>
                <a:latin typeface="Source Sans Pro" panose="020B0503030403020204" pitchFamily="34" charset="0"/>
                <a:ea typeface="Source Sans Pro" panose="020B0503030403020204" pitchFamily="34" charset="0"/>
              </a:defRPr>
            </a:lvl3pPr>
            <a:lvl4pPr>
              <a:defRPr>
                <a:solidFill>
                  <a:schemeClr val="tx1"/>
                </a:solidFill>
                <a:latin typeface="Source Sans Pro" panose="020B0503030403020204" pitchFamily="34" charset="0"/>
                <a:ea typeface="Source Sans Pro" panose="020B0503030403020204" pitchFamily="34" charset="0"/>
              </a:defRPr>
            </a:lvl4pPr>
            <a:lvl5pPr>
              <a:defRPr>
                <a:solidFill>
                  <a:schemeClr val="tx1"/>
                </a:solidFill>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3" name="Picture 2">
            <a:extLst>
              <a:ext uri="{FF2B5EF4-FFF2-40B4-BE49-F238E27FC236}">
                <a16:creationId xmlns:a16="http://schemas.microsoft.com/office/drawing/2014/main" id="{0FFE61BF-E6EE-9E5E-ABCC-FD6307C1EB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B757F57-8F07-E10F-25EA-5A76C36AFB2A}"/>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latin typeface="Source Sans Pro" panose="020B0503030403020204" pitchFamily="34" charset="0"/>
                <a:ea typeface="Source Sans Pro" panose="020B0503030403020204" pitchFamily="34" charset="0"/>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pic>
        <p:nvPicPr>
          <p:cNvPr id="3" name="Picture 2">
            <a:extLst>
              <a:ext uri="{FF2B5EF4-FFF2-40B4-BE49-F238E27FC236}">
                <a16:creationId xmlns:a16="http://schemas.microsoft.com/office/drawing/2014/main" id="{A058CAD1-5A20-D483-5A6D-1DD73C7983A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FC02C14-6ACB-92BF-1BAF-4BE661D31A52}"/>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noAutofit/>
          </a:bodyPr>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4" name="Picture 2">
            <a:extLst>
              <a:ext uri="{FF2B5EF4-FFF2-40B4-BE49-F238E27FC236}">
                <a16:creationId xmlns:a16="http://schemas.microsoft.com/office/drawing/2014/main" id="{51910CC9-391D-7EF3-728E-EFF1B182407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C67734A-53C1-D3DB-D0AE-5410ECC70E7A}"/>
              </a:ext>
            </a:extLst>
          </p:cNvPr>
          <p:cNvSpPr/>
          <p:nvPr userDrawn="1"/>
        </p:nvSpPr>
        <p:spPr>
          <a:xfrm>
            <a:off x="873" y="-863"/>
            <a:ext cx="12188658" cy="1143868"/>
          </a:xfrm>
          <a:prstGeom prst="rect">
            <a:avLst/>
          </a:prstGeom>
          <a:solidFill>
            <a:srgbClr val="002846">
              <a:alpha val="9764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a:prstGeom prst="rect">
            <a:avLst/>
          </a:prstGeom>
        </p:spPr>
        <p:txBody>
          <a:bodyPr rtlCol="0"/>
          <a:lstStyle>
            <a:lvl1pPr>
              <a:defRPr>
                <a:latin typeface="Source Sans Pro" panose="020B0503030403020204" pitchFamily="34" charset="0"/>
                <a:ea typeface="Source Sans Pro" panose="020B0503030403020204" pitchFamily="34" charset="0"/>
              </a:defRPr>
            </a:lvl1pPr>
          </a:lstStyle>
          <a:p>
            <a:fld id="{B6A95138-A96E-2F42-A959-2EFD44FE4AB7}" type="slidenum">
              <a:rPr lang="en-US" smtClean="0"/>
              <a:pPr/>
              <a:t>‹nº›</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pPr lvl="0" rtl="0"/>
            <a:r>
              <a:rPr lang="pt-BR" dirty="0" err="1"/>
              <a:t>Edit</a:t>
            </a:r>
            <a:r>
              <a:rPr lang="pt-BR" dirty="0"/>
              <a:t> Master </a:t>
            </a:r>
            <a:r>
              <a:rPr lang="pt-BR" dirty="0" err="1"/>
              <a:t>text</a:t>
            </a:r>
            <a:r>
              <a:rPr lang="pt-BR" dirty="0"/>
              <a:t> </a:t>
            </a:r>
            <a:r>
              <a:rPr lang="pt-BR" dirty="0" err="1"/>
              <a:t>styles</a:t>
            </a:r>
            <a:endParaRPr lang="pt-BR" dirty="0"/>
          </a:p>
        </p:txBody>
      </p:sp>
      <p:pic>
        <p:nvPicPr>
          <p:cNvPr id="4" name="Picture 2">
            <a:extLst>
              <a:ext uri="{FF2B5EF4-FFF2-40B4-BE49-F238E27FC236}">
                <a16:creationId xmlns:a16="http://schemas.microsoft.com/office/drawing/2014/main" id="{B8900B8C-B7C9-17EB-F881-BAB7943C273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1599" y="374507"/>
            <a:ext cx="1942486" cy="4947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dirty="0" err="1"/>
              <a:t>Edit</a:t>
            </a:r>
            <a:r>
              <a:rPr lang="pt-BR" dirty="0"/>
              <a:t> Master </a:t>
            </a:r>
            <a:r>
              <a:rPr lang="pt-BR" dirty="0" err="1"/>
              <a:t>text</a:t>
            </a:r>
            <a:r>
              <a:rPr lang="pt-BR" dirty="0"/>
              <a:t> </a:t>
            </a:r>
            <a:r>
              <a:rPr lang="pt-BR" dirty="0" err="1"/>
              <a:t>styles</a:t>
            </a:r>
            <a:endParaRPr lang="pt-BR" dirty="0"/>
          </a:p>
          <a:p>
            <a:pPr lvl="1" rtl="0"/>
            <a:r>
              <a:rPr lang="pt-BR" dirty="0" err="1"/>
              <a:t>Second</a:t>
            </a:r>
            <a:r>
              <a:rPr lang="pt-BR" dirty="0"/>
              <a:t> </a:t>
            </a:r>
            <a:r>
              <a:rPr lang="pt-BR" dirty="0" err="1"/>
              <a:t>level</a:t>
            </a:r>
            <a:endParaRPr lang="pt-BR" dirty="0"/>
          </a:p>
          <a:p>
            <a:pPr lvl="2" rtl="0"/>
            <a:r>
              <a:rPr lang="pt-BR" dirty="0" err="1"/>
              <a:t>Third</a:t>
            </a:r>
            <a:r>
              <a:rPr lang="pt-BR" dirty="0"/>
              <a:t> </a:t>
            </a:r>
            <a:r>
              <a:rPr lang="pt-BR" dirty="0" err="1"/>
              <a:t>level</a:t>
            </a:r>
            <a:endParaRPr lang="pt-BR" dirty="0"/>
          </a:p>
          <a:p>
            <a:pPr lvl="3" rtl="0"/>
            <a:r>
              <a:rPr lang="pt-BR" dirty="0" err="1"/>
              <a:t>Fourth</a:t>
            </a:r>
            <a:r>
              <a:rPr lang="pt-BR" dirty="0"/>
              <a:t> </a:t>
            </a:r>
            <a:r>
              <a:rPr lang="pt-BR" dirty="0" err="1"/>
              <a:t>level</a:t>
            </a:r>
            <a:endParaRPr lang="pt-BR" dirty="0"/>
          </a:p>
          <a:p>
            <a:pPr lvl="4" rtl="0"/>
            <a:r>
              <a:rPr lang="pt-BR" dirty="0" err="1"/>
              <a:t>Fifth</a:t>
            </a:r>
            <a:r>
              <a:rPr lang="pt-BR" dirty="0"/>
              <a:t> </a:t>
            </a:r>
            <a:r>
              <a:rPr lang="pt-BR" dirty="0" err="1"/>
              <a:t>level</a:t>
            </a:r>
            <a:endParaRPr lang="pt-BR"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rtl="0"/>
              <a:t>‹nº›</a:t>
            </a:fld>
            <a:endParaRPr lang="en-US" dirty="0"/>
          </a:p>
        </p:txBody>
      </p:sp>
    </p:spTree>
    <p:custDataLst>
      <p:tags r:id="rId23"/>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68" r:id="rId17"/>
    <p:sldLayoutId id="2147483665" r:id="rId18"/>
    <p:sldLayoutId id="2147483677" r:id="rId19"/>
    <p:sldLayoutId id="2147483669" r:id="rId20"/>
    <p:sldLayoutId id="2147483660" r:id="rId21"/>
  </p:sldLayoutIdLst>
  <p:hf hdr="0" dt="0"/>
  <p:txStyles>
    <p:titleStyle>
      <a:lvl1pPr algn="l" defTabSz="914400" rtl="0" eaLnBrk="1" latinLnBrk="0" hangingPunct="1">
        <a:lnSpc>
          <a:spcPct val="90000"/>
        </a:lnSpc>
        <a:spcBef>
          <a:spcPct val="0"/>
        </a:spcBef>
        <a:buNone/>
        <a:defRPr sz="4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hyperlink" Target="https://canaltech.com.br/resultados-financeiros/americanas-sofre-prejuizo-de-quase-r-1-bilhao-com-ataque-hacker-216533/"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hyperlink" Target="https://aws.amazon.com/blogs/enterprise-strategy/6-strategies-for-migrating-applications-to-the-cloud/" TargetMode="External"/><Relationship Id="rId4" Type="http://schemas.openxmlformats.org/officeDocument/2006/relationships/hyperlink" Target="https://canvas.instructure.com/login/canvas"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1.xml"/><Relationship Id="rId1" Type="http://schemas.openxmlformats.org/officeDocument/2006/relationships/tags" Target="../tags/tag60.xml"/><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87DC5DD-241F-A883-C479-31D933F680E9}"/>
              </a:ext>
            </a:extLst>
          </p:cNvPr>
          <p:cNvSpPr>
            <a:spLocks noGrp="1"/>
          </p:cNvSpPr>
          <p:nvPr>
            <p:ph type="title"/>
          </p:nvPr>
        </p:nvSpPr>
        <p:spPr>
          <a:xfrm>
            <a:off x="5016498" y="918351"/>
            <a:ext cx="7175502" cy="4231608"/>
          </a:xfrm>
        </p:spPr>
        <p:txBody>
          <a:bodyPr/>
          <a:lstStyle/>
          <a:p>
            <a:r>
              <a:rPr lang="pt-BR" sz="4400" dirty="0"/>
              <a:t>Princípios de segurança da informação – cibersegurança</a:t>
            </a:r>
            <a:br>
              <a:rPr lang="pt-BR" sz="4400" dirty="0"/>
            </a:br>
            <a:br>
              <a:rPr lang="pt-BR" sz="4400" dirty="0"/>
            </a:br>
            <a:r>
              <a:rPr lang="pt-BR" sz="4400" dirty="0"/>
              <a:t>Módulo 3 </a:t>
            </a:r>
            <a:br>
              <a:rPr lang="pt-BR" sz="4400" dirty="0"/>
            </a:br>
            <a:r>
              <a:rPr lang="pt-BR" sz="4400" dirty="0"/>
              <a:t>Introdução à segurança da informação</a:t>
            </a:r>
          </a:p>
        </p:txBody>
      </p:sp>
      <p:sp>
        <p:nvSpPr>
          <p:cNvPr id="4" name="Espaço Reservado para Número de Slide 3">
            <a:extLst>
              <a:ext uri="{FF2B5EF4-FFF2-40B4-BE49-F238E27FC236}">
                <a16:creationId xmlns:a16="http://schemas.microsoft.com/office/drawing/2014/main" id="{0547A932-3795-EEA9-475D-9C28805AA508}"/>
              </a:ext>
            </a:extLst>
          </p:cNvPr>
          <p:cNvSpPr>
            <a:spLocks noGrp="1"/>
          </p:cNvSpPr>
          <p:nvPr>
            <p:ph type="sldNum" sz="quarter" idx="4294967295"/>
          </p:nvPr>
        </p:nvSpPr>
        <p:spPr>
          <a:xfrm>
            <a:off x="9448800" y="6356350"/>
            <a:ext cx="2743200" cy="365125"/>
          </a:xfrm>
        </p:spPr>
        <p:txBody>
          <a:bodyPr/>
          <a:lstStyle/>
          <a:p>
            <a:fld id="{B6A95138-A96E-2F42-A959-2EFD44FE4AB7}" type="slidenum">
              <a:rPr lang="en-US" smtClean="0"/>
              <a:pPr/>
              <a:t>1</a:t>
            </a:fld>
            <a:endParaRPr lang="en-US" dirty="0"/>
          </a:p>
        </p:txBody>
      </p:sp>
    </p:spTree>
    <p:extLst>
      <p:ext uri="{BB962C8B-B14F-4D97-AF65-F5344CB8AC3E}">
        <p14:creationId xmlns:p14="http://schemas.microsoft.com/office/powerpoint/2010/main" val="337257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7" name="Content Placeholder 6"/>
          <p:cNvSpPr>
            <a:spLocks noGrp="1"/>
          </p:cNvSpPr>
          <p:nvPr>
            <p:ph idx="1"/>
          </p:nvPr>
        </p:nvSpPr>
        <p:spPr>
          <a:xfrm>
            <a:off x="419100" y="1528175"/>
            <a:ext cx="11353800" cy="1661834"/>
          </a:xfrm>
        </p:spPr>
        <p:txBody>
          <a:bodyPr rtlCol="0"/>
          <a:lstStyle/>
          <a:p>
            <a:pPr marL="0" indent="0">
              <a:buNone/>
            </a:pPr>
            <a:r>
              <a:rPr lang="pt-BR" dirty="0"/>
              <a:t>A cibersegurança abrange uma ampla gama de áreas, incluindo proteção contra malware, ataques de hackers, </a:t>
            </a:r>
            <a:r>
              <a:rPr lang="pt-BR" i="1" dirty="0" err="1"/>
              <a:t>phishing</a:t>
            </a:r>
            <a:r>
              <a:rPr lang="pt-BR" dirty="0"/>
              <a:t>, engenharia social, roubo de dados, violações de privacidade, ataques de negação de serviço (</a:t>
            </a:r>
            <a:r>
              <a:rPr lang="pt-BR" dirty="0" err="1"/>
              <a:t>DDoS</a:t>
            </a:r>
            <a:r>
              <a:rPr lang="pt-BR" dirty="0"/>
              <a:t>) e outras ameaças virtuais. </a:t>
            </a:r>
            <a:br>
              <a:rPr lang="pt-BR" dirty="0"/>
            </a:b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10</a:t>
            </a:fld>
            <a:endParaRPr lang="en-US" dirty="0"/>
          </a:p>
        </p:txBody>
      </p:sp>
      <p:pic>
        <p:nvPicPr>
          <p:cNvPr id="3" name="Imagem 2">
            <a:extLst>
              <a:ext uri="{FF2B5EF4-FFF2-40B4-BE49-F238E27FC236}">
                <a16:creationId xmlns:a16="http://schemas.microsoft.com/office/drawing/2014/main" id="{465BB696-5A05-1C4F-C969-6941EBCE7CD0}"/>
              </a:ext>
            </a:extLst>
          </p:cNvPr>
          <p:cNvPicPr>
            <a:picLocks noChangeAspect="1"/>
          </p:cNvPicPr>
          <p:nvPr/>
        </p:nvPicPr>
        <p:blipFill>
          <a:blip r:embed="rId4"/>
          <a:stretch>
            <a:fillRect/>
          </a:stretch>
        </p:blipFill>
        <p:spPr>
          <a:xfrm>
            <a:off x="2892103" y="3428999"/>
            <a:ext cx="6677957" cy="3105583"/>
          </a:xfrm>
          <a:prstGeom prst="rect">
            <a:avLst/>
          </a:prstGeom>
        </p:spPr>
      </p:pic>
    </p:spTree>
    <p:custDataLst>
      <p:tags r:id="rId1"/>
    </p:custDataLst>
    <p:extLst>
      <p:ext uri="{BB962C8B-B14F-4D97-AF65-F5344CB8AC3E}">
        <p14:creationId xmlns:p14="http://schemas.microsoft.com/office/powerpoint/2010/main" val="383004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7" name="Content Placeholder 6"/>
          <p:cNvSpPr>
            <a:spLocks noGrp="1"/>
          </p:cNvSpPr>
          <p:nvPr>
            <p:ph idx="1"/>
          </p:nvPr>
        </p:nvSpPr>
        <p:spPr>
          <a:xfrm>
            <a:off x="419100" y="1528175"/>
            <a:ext cx="11353800" cy="2015125"/>
          </a:xfrm>
        </p:spPr>
        <p:txBody>
          <a:bodyPr rtlCol="0"/>
          <a:lstStyle/>
          <a:p>
            <a:pPr marL="0" indent="0">
              <a:buNone/>
            </a:pPr>
            <a:r>
              <a:rPr lang="pt-BR" dirty="0"/>
              <a:t>Ela também envolve a implementação de medidas de segurança, como firewalls, sistemas de detecção e prevenção de intrusões, autenticação em múltiplos fatores, criptografia, atualizações regulares de software, educação e conscientização dos usuários, além de planos de resposta a incidentes.</a:t>
            </a: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171872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7" name="Content Placeholder 6"/>
          <p:cNvSpPr>
            <a:spLocks noGrp="1"/>
          </p:cNvSpPr>
          <p:nvPr>
            <p:ph idx="1"/>
          </p:nvPr>
        </p:nvSpPr>
        <p:spPr>
          <a:xfrm>
            <a:off x="419100" y="1528175"/>
            <a:ext cx="11353800" cy="4964700"/>
          </a:xfrm>
        </p:spPr>
        <p:txBody>
          <a:bodyPr rtlCol="0"/>
          <a:lstStyle/>
          <a:p>
            <a:pPr marL="0" indent="0">
              <a:buNone/>
            </a:pPr>
            <a:r>
              <a:rPr lang="pt-BR" dirty="0"/>
              <a:t>O constante avanço tecnológico traz inúmeras melhorias e facilidades para nossa vida. </a:t>
            </a:r>
          </a:p>
          <a:p>
            <a:pPr marL="0" indent="0">
              <a:buNone/>
            </a:pPr>
            <a:endParaRPr lang="pt-BR" dirty="0"/>
          </a:p>
          <a:p>
            <a:pPr marL="0" indent="0">
              <a:buNone/>
            </a:pPr>
            <a:r>
              <a:rPr lang="pt-BR" dirty="0"/>
              <a:t>No entanto, ao mesmo tempo, também nos expõe a um aumento preocupante das ameaças presentes na internet.</a:t>
            </a:r>
            <a:br>
              <a:rPr lang="pt-BR" dirty="0"/>
            </a:b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8016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13</a:t>
            </a:fld>
            <a:endParaRPr lang="en-US" dirty="0"/>
          </a:p>
        </p:txBody>
      </p:sp>
      <p:sp>
        <p:nvSpPr>
          <p:cNvPr id="9" name="Content Placeholder 6">
            <a:extLst>
              <a:ext uri="{FF2B5EF4-FFF2-40B4-BE49-F238E27FC236}">
                <a16:creationId xmlns:a16="http://schemas.microsoft.com/office/drawing/2014/main" id="{7380171F-DA7E-99C1-7079-594666FBF033}"/>
              </a:ext>
            </a:extLst>
          </p:cNvPr>
          <p:cNvSpPr>
            <a:spLocks noGrp="1"/>
          </p:cNvSpPr>
          <p:nvPr>
            <p:ph idx="1"/>
          </p:nvPr>
        </p:nvSpPr>
        <p:spPr>
          <a:xfrm>
            <a:off x="419100" y="1528175"/>
            <a:ext cx="11353800" cy="474119"/>
          </a:xfrm>
        </p:spPr>
        <p:txBody>
          <a:bodyPr rtlCol="0"/>
          <a:lstStyle/>
          <a:p>
            <a:pPr marL="0" indent="0">
              <a:buNone/>
            </a:pPr>
            <a:r>
              <a:rPr lang="pt-BR" dirty="0"/>
              <a:t>Americanas sofre prejuízo de quase R$ 1 bilhão com ataque hacker</a:t>
            </a:r>
            <a:endParaRPr lang="en-US" dirty="0">
              <a:latin typeface="+mn-lt"/>
              <a:ea typeface="Amazon Ember" panose="020B0603020204020204" pitchFamily="34" charset="0"/>
              <a:cs typeface="Amazon Ember" panose="020B0603020204020204" pitchFamily="34" charset="0"/>
            </a:endParaRPr>
          </a:p>
        </p:txBody>
      </p:sp>
      <p:pic>
        <p:nvPicPr>
          <p:cNvPr id="10" name="Imagem 9">
            <a:extLst>
              <a:ext uri="{FF2B5EF4-FFF2-40B4-BE49-F238E27FC236}">
                <a16:creationId xmlns:a16="http://schemas.microsoft.com/office/drawing/2014/main" id="{0E759BB7-4E1D-CE47-7BA7-58061DC1A250}"/>
              </a:ext>
            </a:extLst>
          </p:cNvPr>
          <p:cNvPicPr>
            <a:picLocks noChangeAspect="1"/>
          </p:cNvPicPr>
          <p:nvPr/>
        </p:nvPicPr>
        <p:blipFill>
          <a:blip r:embed="rId4"/>
          <a:stretch>
            <a:fillRect/>
          </a:stretch>
        </p:blipFill>
        <p:spPr>
          <a:xfrm>
            <a:off x="2854901" y="2290589"/>
            <a:ext cx="5894243" cy="3350251"/>
          </a:xfrm>
          <a:prstGeom prst="rect">
            <a:avLst/>
          </a:prstGeom>
        </p:spPr>
      </p:pic>
      <p:sp>
        <p:nvSpPr>
          <p:cNvPr id="12" name="CaixaDeTexto 11">
            <a:extLst>
              <a:ext uri="{FF2B5EF4-FFF2-40B4-BE49-F238E27FC236}">
                <a16:creationId xmlns:a16="http://schemas.microsoft.com/office/drawing/2014/main" id="{AB1DC4A1-B090-7D64-E8AB-8CC519B01E45}"/>
              </a:ext>
            </a:extLst>
          </p:cNvPr>
          <p:cNvSpPr txBox="1"/>
          <p:nvPr/>
        </p:nvSpPr>
        <p:spPr>
          <a:xfrm>
            <a:off x="419100" y="5929135"/>
            <a:ext cx="9660082" cy="312650"/>
          </a:xfrm>
          <a:prstGeom prst="rect">
            <a:avLst/>
          </a:prstGeom>
          <a:noFill/>
        </p:spPr>
        <p:txBody>
          <a:bodyPr wrap="square">
            <a:spAutoFit/>
          </a:bodyPr>
          <a:lstStyle/>
          <a:p>
            <a:pPr>
              <a:lnSpc>
                <a:spcPct val="107000"/>
              </a:lnSpc>
              <a:spcAft>
                <a:spcPts val="800"/>
              </a:spcAft>
            </a:pPr>
            <a:r>
              <a:rPr lang="pt-BR" sz="1400" u="sng"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https://canaltech.com.br/resultados-financeiros/americanas-sofre-prejuizo-de-quase-r-1-bilhao-com-ataque-hacker-216533/</a:t>
            </a:r>
            <a:r>
              <a:rPr lang="pt-BR" sz="1400"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rPr>
              <a:t> </a:t>
            </a:r>
            <a:endParaRPr lang="pt-BR" sz="1200"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28353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14</a:t>
            </a:fld>
            <a:endParaRPr lang="en-US" dirty="0"/>
          </a:p>
        </p:txBody>
      </p:sp>
      <p:sp>
        <p:nvSpPr>
          <p:cNvPr id="9" name="Content Placeholder 6">
            <a:extLst>
              <a:ext uri="{FF2B5EF4-FFF2-40B4-BE49-F238E27FC236}">
                <a16:creationId xmlns:a16="http://schemas.microsoft.com/office/drawing/2014/main" id="{7380171F-DA7E-99C1-7079-594666FBF033}"/>
              </a:ext>
            </a:extLst>
          </p:cNvPr>
          <p:cNvSpPr>
            <a:spLocks noGrp="1"/>
          </p:cNvSpPr>
          <p:nvPr>
            <p:ph idx="1"/>
          </p:nvPr>
        </p:nvSpPr>
        <p:spPr>
          <a:xfrm>
            <a:off x="419100" y="1528175"/>
            <a:ext cx="11675918" cy="474119"/>
          </a:xfrm>
        </p:spPr>
        <p:txBody>
          <a:bodyPr rtlCol="0"/>
          <a:lstStyle/>
          <a:p>
            <a:pPr marL="0" indent="0">
              <a:buNone/>
            </a:pPr>
            <a:r>
              <a:rPr lang="pt-BR" dirty="0"/>
              <a:t>Após ataque hacker, Renner nega que pagou US$ 20 milhões aos criminosos</a:t>
            </a:r>
            <a:endParaRPr lang="en-US" dirty="0">
              <a:latin typeface="+mn-lt"/>
              <a:ea typeface="Amazon Ember" panose="020B0603020204020204" pitchFamily="34" charset="0"/>
              <a:cs typeface="Amazon Ember" panose="020B0603020204020204" pitchFamily="34" charset="0"/>
            </a:endParaRPr>
          </a:p>
        </p:txBody>
      </p:sp>
      <p:sp>
        <p:nvSpPr>
          <p:cNvPr id="12" name="CaixaDeTexto 11">
            <a:extLst>
              <a:ext uri="{FF2B5EF4-FFF2-40B4-BE49-F238E27FC236}">
                <a16:creationId xmlns:a16="http://schemas.microsoft.com/office/drawing/2014/main" id="{AB1DC4A1-B090-7D64-E8AB-8CC519B01E45}"/>
              </a:ext>
            </a:extLst>
          </p:cNvPr>
          <p:cNvSpPr txBox="1"/>
          <p:nvPr/>
        </p:nvSpPr>
        <p:spPr>
          <a:xfrm>
            <a:off x="419100" y="5929135"/>
            <a:ext cx="9660082" cy="312650"/>
          </a:xfrm>
          <a:prstGeom prst="rect">
            <a:avLst/>
          </a:prstGeom>
          <a:noFill/>
        </p:spPr>
        <p:txBody>
          <a:bodyPr wrap="square">
            <a:spAutoFit/>
          </a:bodyPr>
          <a:lstStyle/>
          <a:p>
            <a:pPr>
              <a:lnSpc>
                <a:spcPct val="107000"/>
              </a:lnSpc>
              <a:spcAft>
                <a:spcPts val="800"/>
              </a:spcAft>
            </a:pPr>
            <a:r>
              <a:rPr lang="pt-BR" sz="1400" u="sng"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rPr>
              <a:t>https://exame.com/tecnologia/renner-sofre-ataque-de-ransomware-e-sistemas-da-empresa-ficam-fora-do-ar/ </a:t>
            </a:r>
            <a:endParaRPr lang="pt-BR" sz="1200"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m 1">
            <a:extLst>
              <a:ext uri="{FF2B5EF4-FFF2-40B4-BE49-F238E27FC236}">
                <a16:creationId xmlns:a16="http://schemas.microsoft.com/office/drawing/2014/main" id="{CBAD617E-3818-17B7-E07E-4C525D5E12F8}"/>
              </a:ext>
            </a:extLst>
          </p:cNvPr>
          <p:cNvPicPr>
            <a:picLocks noChangeAspect="1"/>
          </p:cNvPicPr>
          <p:nvPr/>
        </p:nvPicPr>
        <p:blipFill>
          <a:blip r:embed="rId4"/>
          <a:stretch>
            <a:fillRect/>
          </a:stretch>
        </p:blipFill>
        <p:spPr>
          <a:xfrm>
            <a:off x="3400114" y="2123122"/>
            <a:ext cx="6053258" cy="3415233"/>
          </a:xfrm>
          <a:prstGeom prst="rect">
            <a:avLst/>
          </a:prstGeom>
        </p:spPr>
      </p:pic>
    </p:spTree>
    <p:custDataLst>
      <p:tags r:id="rId1"/>
    </p:custDataLst>
    <p:extLst>
      <p:ext uri="{BB962C8B-B14F-4D97-AF65-F5344CB8AC3E}">
        <p14:creationId xmlns:p14="http://schemas.microsoft.com/office/powerpoint/2010/main" val="2772506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15</a:t>
            </a:fld>
            <a:endParaRPr lang="en-US" dirty="0"/>
          </a:p>
        </p:txBody>
      </p:sp>
      <p:sp>
        <p:nvSpPr>
          <p:cNvPr id="9" name="Content Placeholder 6">
            <a:extLst>
              <a:ext uri="{FF2B5EF4-FFF2-40B4-BE49-F238E27FC236}">
                <a16:creationId xmlns:a16="http://schemas.microsoft.com/office/drawing/2014/main" id="{7380171F-DA7E-99C1-7079-594666FBF033}"/>
              </a:ext>
            </a:extLst>
          </p:cNvPr>
          <p:cNvSpPr>
            <a:spLocks noGrp="1"/>
          </p:cNvSpPr>
          <p:nvPr>
            <p:ph idx="1"/>
          </p:nvPr>
        </p:nvSpPr>
        <p:spPr>
          <a:xfrm>
            <a:off x="419100" y="1528175"/>
            <a:ext cx="11675918" cy="474119"/>
          </a:xfrm>
        </p:spPr>
        <p:txBody>
          <a:bodyPr rtlCol="0"/>
          <a:lstStyle/>
          <a:p>
            <a:pPr marL="0" indent="0">
              <a:buNone/>
            </a:pPr>
            <a:r>
              <a:rPr lang="pt-BR" dirty="0"/>
              <a:t>Cerca de 70% das empresas brasileiras sofreram ataque cibernético com sequestro de dados em 2022</a:t>
            </a:r>
            <a:endParaRPr lang="en-US" dirty="0">
              <a:latin typeface="+mn-lt"/>
              <a:ea typeface="Amazon Ember" panose="020B0603020204020204" pitchFamily="34" charset="0"/>
              <a:cs typeface="Amazon Ember" panose="020B0603020204020204" pitchFamily="34" charset="0"/>
            </a:endParaRPr>
          </a:p>
        </p:txBody>
      </p:sp>
      <p:sp>
        <p:nvSpPr>
          <p:cNvPr id="12" name="CaixaDeTexto 11">
            <a:extLst>
              <a:ext uri="{FF2B5EF4-FFF2-40B4-BE49-F238E27FC236}">
                <a16:creationId xmlns:a16="http://schemas.microsoft.com/office/drawing/2014/main" id="{AB1DC4A1-B090-7D64-E8AB-8CC519B01E45}"/>
              </a:ext>
            </a:extLst>
          </p:cNvPr>
          <p:cNvSpPr txBox="1"/>
          <p:nvPr/>
        </p:nvSpPr>
        <p:spPr>
          <a:xfrm>
            <a:off x="419100" y="5929135"/>
            <a:ext cx="9660082" cy="543162"/>
          </a:xfrm>
          <a:prstGeom prst="rect">
            <a:avLst/>
          </a:prstGeom>
          <a:noFill/>
        </p:spPr>
        <p:txBody>
          <a:bodyPr wrap="square">
            <a:spAutoFit/>
          </a:bodyPr>
          <a:lstStyle/>
          <a:p>
            <a:pPr>
              <a:lnSpc>
                <a:spcPct val="107000"/>
              </a:lnSpc>
              <a:spcAft>
                <a:spcPts val="800"/>
              </a:spcAft>
            </a:pPr>
            <a:r>
              <a:rPr lang="pt-BR" sz="1400" u="sng"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rPr>
              <a:t>https://extra.globo.com/economia/tecnologia/noticia/2023/05/cerca-de-70percent-das-empresas-brasileiras-sofreram-ataque-cibernetico-com-sequestro-de-dados-em-2022.ghtml</a:t>
            </a:r>
            <a:endParaRPr lang="pt-BR" sz="1200"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m 2">
            <a:extLst>
              <a:ext uri="{FF2B5EF4-FFF2-40B4-BE49-F238E27FC236}">
                <a16:creationId xmlns:a16="http://schemas.microsoft.com/office/drawing/2014/main" id="{BEB9FB4B-A1A7-BAF3-B9ED-D28C422B4157}"/>
              </a:ext>
            </a:extLst>
          </p:cNvPr>
          <p:cNvPicPr>
            <a:picLocks noChangeAspect="1"/>
          </p:cNvPicPr>
          <p:nvPr/>
        </p:nvPicPr>
        <p:blipFill>
          <a:blip r:embed="rId4"/>
          <a:stretch>
            <a:fillRect/>
          </a:stretch>
        </p:blipFill>
        <p:spPr>
          <a:xfrm>
            <a:off x="3557039" y="2506605"/>
            <a:ext cx="5400040" cy="3154045"/>
          </a:xfrm>
          <a:prstGeom prst="rect">
            <a:avLst/>
          </a:prstGeom>
        </p:spPr>
      </p:pic>
    </p:spTree>
    <p:custDataLst>
      <p:tags r:id="rId1"/>
    </p:custDataLst>
    <p:extLst>
      <p:ext uri="{BB962C8B-B14F-4D97-AF65-F5344CB8AC3E}">
        <p14:creationId xmlns:p14="http://schemas.microsoft.com/office/powerpoint/2010/main" val="5392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16</a:t>
            </a:fld>
            <a:endParaRPr lang="en-US" dirty="0"/>
          </a:p>
        </p:txBody>
      </p:sp>
      <p:sp>
        <p:nvSpPr>
          <p:cNvPr id="9" name="Content Placeholder 6">
            <a:extLst>
              <a:ext uri="{FF2B5EF4-FFF2-40B4-BE49-F238E27FC236}">
                <a16:creationId xmlns:a16="http://schemas.microsoft.com/office/drawing/2014/main" id="{7380171F-DA7E-99C1-7079-594666FBF033}"/>
              </a:ext>
            </a:extLst>
          </p:cNvPr>
          <p:cNvSpPr>
            <a:spLocks noGrp="1"/>
          </p:cNvSpPr>
          <p:nvPr>
            <p:ph idx="1"/>
          </p:nvPr>
        </p:nvSpPr>
        <p:spPr>
          <a:xfrm>
            <a:off x="419100" y="1528175"/>
            <a:ext cx="11675918" cy="892907"/>
          </a:xfrm>
        </p:spPr>
        <p:txBody>
          <a:bodyPr rtlCol="0"/>
          <a:lstStyle/>
          <a:p>
            <a:pPr marL="0" indent="0">
              <a:buNone/>
            </a:pPr>
            <a:r>
              <a:rPr lang="pt-BR" dirty="0"/>
              <a:t>Record TV pede que “policiais cibernéticos” investiguem o </a:t>
            </a:r>
            <a:r>
              <a:rPr lang="pt-BR" dirty="0" err="1"/>
              <a:t>hack</a:t>
            </a:r>
            <a:r>
              <a:rPr lang="pt-BR" dirty="0"/>
              <a:t> na emissora</a:t>
            </a:r>
            <a:endParaRPr lang="en-US" dirty="0">
              <a:latin typeface="+mn-lt"/>
              <a:ea typeface="Amazon Ember" panose="020B0603020204020204" pitchFamily="34" charset="0"/>
              <a:cs typeface="Amazon Ember" panose="020B0603020204020204" pitchFamily="34" charset="0"/>
            </a:endParaRPr>
          </a:p>
        </p:txBody>
      </p:sp>
      <p:sp>
        <p:nvSpPr>
          <p:cNvPr id="12" name="CaixaDeTexto 11">
            <a:extLst>
              <a:ext uri="{FF2B5EF4-FFF2-40B4-BE49-F238E27FC236}">
                <a16:creationId xmlns:a16="http://schemas.microsoft.com/office/drawing/2014/main" id="{AB1DC4A1-B090-7D64-E8AB-8CC519B01E45}"/>
              </a:ext>
            </a:extLst>
          </p:cNvPr>
          <p:cNvSpPr txBox="1"/>
          <p:nvPr/>
        </p:nvSpPr>
        <p:spPr>
          <a:xfrm>
            <a:off x="419100" y="5929135"/>
            <a:ext cx="9660082" cy="312650"/>
          </a:xfrm>
          <a:prstGeom prst="rect">
            <a:avLst/>
          </a:prstGeom>
          <a:noFill/>
        </p:spPr>
        <p:txBody>
          <a:bodyPr wrap="square">
            <a:spAutoFit/>
          </a:bodyPr>
          <a:lstStyle/>
          <a:p>
            <a:pPr>
              <a:lnSpc>
                <a:spcPct val="107000"/>
              </a:lnSpc>
              <a:spcAft>
                <a:spcPts val="800"/>
              </a:spcAft>
            </a:pPr>
            <a:r>
              <a:rPr lang="pt-BR" sz="1400" u="sng"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rPr>
              <a:t>https://olhardigital.com.br/2022/10/10/seguranca/record-tv-pede-que-policiais-ciberneticos-investiguem-hack/</a:t>
            </a:r>
            <a:endParaRPr lang="pt-BR" sz="1200" dirty="0">
              <a:solidFill>
                <a:srgbClr val="2D75E7"/>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m 1">
            <a:extLst>
              <a:ext uri="{FF2B5EF4-FFF2-40B4-BE49-F238E27FC236}">
                <a16:creationId xmlns:a16="http://schemas.microsoft.com/office/drawing/2014/main" id="{EBE176CF-105C-1685-6EAF-5C3A64D23E88}"/>
              </a:ext>
            </a:extLst>
          </p:cNvPr>
          <p:cNvPicPr>
            <a:picLocks noChangeAspect="1"/>
          </p:cNvPicPr>
          <p:nvPr/>
        </p:nvPicPr>
        <p:blipFill>
          <a:blip r:embed="rId4"/>
          <a:stretch>
            <a:fillRect/>
          </a:stretch>
        </p:blipFill>
        <p:spPr>
          <a:xfrm>
            <a:off x="3270546" y="2110327"/>
            <a:ext cx="5996517" cy="3458488"/>
          </a:xfrm>
          <a:prstGeom prst="rect">
            <a:avLst/>
          </a:prstGeom>
        </p:spPr>
      </p:pic>
    </p:spTree>
    <p:custDataLst>
      <p:tags r:id="rId1"/>
    </p:custDataLst>
    <p:extLst>
      <p:ext uri="{BB962C8B-B14F-4D97-AF65-F5344CB8AC3E}">
        <p14:creationId xmlns:p14="http://schemas.microsoft.com/office/powerpoint/2010/main" val="2488265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7" name="Content Placeholder 6"/>
          <p:cNvSpPr>
            <a:spLocks noGrp="1"/>
          </p:cNvSpPr>
          <p:nvPr>
            <p:ph idx="1"/>
          </p:nvPr>
        </p:nvSpPr>
        <p:spPr>
          <a:xfrm>
            <a:off x="419100" y="1528175"/>
            <a:ext cx="11353800" cy="4964700"/>
          </a:xfrm>
        </p:spPr>
        <p:txBody>
          <a:bodyPr rtlCol="0"/>
          <a:lstStyle/>
          <a:p>
            <a:pPr marL="0" indent="0">
              <a:buNone/>
            </a:pPr>
            <a:r>
              <a:rPr lang="pt-BR" dirty="0"/>
              <a:t>A cibersegurança é crucial para empresas, organizações governamentais e indivíduos, uma vez que protege a infraestrutura digital e reduz o risco de perdas financeiras, violações de privacidade, interrupção de serviços e danos à reputação.</a:t>
            </a:r>
          </a:p>
          <a:p>
            <a:pPr marL="0" indent="0">
              <a:buNone/>
            </a:pPr>
            <a:endParaRPr lang="pt-BR" dirty="0"/>
          </a:p>
          <a:p>
            <a:pPr marL="0" indent="0">
              <a:buNone/>
            </a:pPr>
            <a:r>
              <a:rPr lang="pt-BR" dirty="0"/>
              <a:t>No decorrer do curso, aprenderemos boas práticas e ferramentas de segurança para evitar situações como as expostas anteriormente.</a:t>
            </a:r>
            <a:br>
              <a:rPr lang="pt-BR" dirty="0"/>
            </a:b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97473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1</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Nessa seção estudamos a respeito de cibersegurança.</a:t>
            </a:r>
          </a:p>
          <a:p>
            <a:pPr rtl="0"/>
            <a:endParaRPr lang="pt-BR" sz="2200" dirty="0"/>
          </a:p>
          <a:p>
            <a:r>
              <a:rPr lang="pt-BR" sz="2200" dirty="0"/>
              <a:t>Cibersegurança é um termo utilizado para descrever as práticas, tecnologias e medidas adotadas para proteger contra ameaças cibernéticas componente como:</a:t>
            </a:r>
          </a:p>
          <a:p>
            <a:endParaRPr lang="pt-BR" sz="2200" dirty="0"/>
          </a:p>
          <a:p>
            <a:r>
              <a:rPr lang="pt-BR" sz="2200" dirty="0"/>
              <a:t>sistemas de computadores;</a:t>
            </a:r>
          </a:p>
          <a:p>
            <a:r>
              <a:rPr lang="pt-BR" sz="2200" dirty="0"/>
              <a:t>redes;</a:t>
            </a:r>
          </a:p>
          <a:p>
            <a:r>
              <a:rPr lang="pt-BR" sz="2200" dirty="0"/>
              <a:t>dispositivos e dados digitais. </a:t>
            </a:r>
          </a:p>
          <a:p>
            <a:endParaRPr lang="pt-BR" sz="1800" dirty="0"/>
          </a:p>
          <a:p>
            <a:pPr rtl="0"/>
            <a:endParaRPr lang="pt-BR"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18</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636865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rtlCol="0"/>
          <a:lstStyle/>
          <a:p>
            <a:pPr rtl="0"/>
            <a:r>
              <a:rPr lang="pt-BR" dirty="0"/>
              <a:t>Módulo 3 - Introdução à segurança da informação</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rtlCol="0"/>
          <a:lstStyle/>
          <a:p>
            <a:r>
              <a:rPr lang="pt-BR" sz="4000" dirty="0"/>
              <a:t>Seção 3: Riscos envolvidos nos ambientes virtuais</a:t>
            </a:r>
          </a:p>
        </p:txBody>
      </p:sp>
    </p:spTree>
    <p:custDataLst>
      <p:tags r:id="rId1"/>
    </p:custDataLst>
    <p:extLst>
      <p:ext uri="{BB962C8B-B14F-4D97-AF65-F5344CB8AC3E}">
        <p14:creationId xmlns:p14="http://schemas.microsoft.com/office/powerpoint/2010/main" val="7013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rtlCol="0"/>
          <a:lstStyle/>
          <a:p>
            <a:pPr rtl="0"/>
            <a:r>
              <a:rPr lang="pt-BR"/>
              <a:t>Visão geral do módulo</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p:txBody>
          <a:bodyPr rtlCol="0"/>
          <a:lstStyle/>
          <a:p>
            <a:pPr marL="0" indent="0" rtl="0">
              <a:buNone/>
            </a:pPr>
            <a:r>
              <a:rPr lang="pt-BR" b="1" dirty="0"/>
              <a:t>Tópicos</a:t>
            </a:r>
          </a:p>
          <a:p>
            <a:pPr rtl="0"/>
            <a:r>
              <a:rPr lang="pt-BR" dirty="0"/>
              <a:t>Segurança da informação</a:t>
            </a:r>
          </a:p>
          <a:p>
            <a:pPr rtl="0"/>
            <a:r>
              <a:rPr lang="pt-BR" dirty="0" err="1"/>
              <a:t>Cibersegurança</a:t>
            </a:r>
            <a:endParaRPr lang="pt-BR" dirty="0"/>
          </a:p>
          <a:p>
            <a:pPr rtl="0"/>
            <a:r>
              <a:rPr lang="pt-BR" dirty="0"/>
              <a:t>Riscos envolvidos nos ambientes virtuais</a:t>
            </a:r>
          </a:p>
          <a:p>
            <a:pPr rtl="0"/>
            <a:r>
              <a:rPr lang="pt-BR" dirty="0"/>
              <a:t>Denominação de profissionais de cibersegurança</a:t>
            </a:r>
          </a:p>
          <a:p>
            <a:pPr rtl="0"/>
            <a:r>
              <a:rPr lang="pt-BR" dirty="0"/>
              <a:t>Cursos e faculdades</a:t>
            </a:r>
          </a:p>
          <a:p>
            <a:pPr rtl="0"/>
            <a:endParaRPr lang="pt-BR" dirty="0"/>
          </a:p>
          <a:p>
            <a:pPr rtl="0"/>
            <a:endParaRPr lang="pt-BR" dirty="0"/>
          </a:p>
          <a:p>
            <a:pPr rtl="0"/>
            <a:endParaRPr lang="en-US" dirty="0"/>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Riscos envolvidos</a:t>
            </a:r>
          </a:p>
        </p:txBody>
      </p:sp>
      <p:sp>
        <p:nvSpPr>
          <p:cNvPr id="7" name="Content Placeholder 6"/>
          <p:cNvSpPr>
            <a:spLocks noGrp="1"/>
          </p:cNvSpPr>
          <p:nvPr>
            <p:ph idx="1"/>
          </p:nvPr>
        </p:nvSpPr>
        <p:spPr>
          <a:xfrm>
            <a:off x="419099" y="1528175"/>
            <a:ext cx="10200409" cy="799389"/>
          </a:xfrm>
        </p:spPr>
        <p:txBody>
          <a:bodyPr rtlCol="0"/>
          <a:lstStyle/>
          <a:p>
            <a:pPr marL="0" indent="0">
              <a:buNone/>
            </a:pPr>
            <a:r>
              <a:rPr lang="pt-BR" b="1" dirty="0"/>
              <a:t>Acesso a conteúdos impróprios ou ofensivos</a:t>
            </a:r>
            <a:r>
              <a:rPr lang="pt-BR" dirty="0"/>
              <a:t>: </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20</a:t>
            </a:fld>
            <a:endParaRPr lang="en-US" dirty="0"/>
          </a:p>
        </p:txBody>
      </p:sp>
      <p:sp>
        <p:nvSpPr>
          <p:cNvPr id="3" name="Content Placeholder 6">
            <a:extLst>
              <a:ext uri="{FF2B5EF4-FFF2-40B4-BE49-F238E27FC236}">
                <a16:creationId xmlns:a16="http://schemas.microsoft.com/office/drawing/2014/main" id="{6DD616EE-1C1D-9276-715D-9723E227CD29}"/>
              </a:ext>
            </a:extLst>
          </p:cNvPr>
          <p:cNvSpPr txBox="1">
            <a:spLocks/>
          </p:cNvSpPr>
          <p:nvPr/>
        </p:nvSpPr>
        <p:spPr>
          <a:xfrm>
            <a:off x="419100" y="2323369"/>
            <a:ext cx="5753100" cy="3438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dirty="0"/>
          </a:p>
          <a:p>
            <a:pPr marL="0" indent="0">
              <a:buFont typeface="Arial" panose="020B0604020202020204" pitchFamily="34" charset="0"/>
              <a:buNone/>
            </a:pPr>
            <a:r>
              <a:rPr lang="pt-BR" dirty="0"/>
              <a:t>Refere-se à possibilidade de visualizar materiais que são considerados inadequados, prejudiciais ou que violem normas éticas, morais ou legais. </a:t>
            </a:r>
            <a:br>
              <a:rPr lang="pt-BR" dirty="0"/>
            </a:br>
            <a:endParaRPr lang="en-US" dirty="0">
              <a:latin typeface="+mn-lt"/>
              <a:ea typeface="Amazon Ember" panose="020B0603020204020204" pitchFamily="34" charset="0"/>
              <a:cs typeface="Amazon Ember" panose="020B0603020204020204" pitchFamily="34" charset="0"/>
            </a:endParaRPr>
          </a:p>
        </p:txBody>
      </p:sp>
      <p:pic>
        <p:nvPicPr>
          <p:cNvPr id="8" name="Imagem 7">
            <a:extLst>
              <a:ext uri="{FF2B5EF4-FFF2-40B4-BE49-F238E27FC236}">
                <a16:creationId xmlns:a16="http://schemas.microsoft.com/office/drawing/2014/main" id="{255CB0A4-B443-24B5-1AED-BBE27355D575}"/>
              </a:ext>
            </a:extLst>
          </p:cNvPr>
          <p:cNvPicPr>
            <a:picLocks noChangeAspect="1"/>
          </p:cNvPicPr>
          <p:nvPr/>
        </p:nvPicPr>
        <p:blipFill>
          <a:blip r:embed="rId4"/>
          <a:stretch>
            <a:fillRect/>
          </a:stretch>
        </p:blipFill>
        <p:spPr>
          <a:xfrm>
            <a:off x="6003388" y="2323369"/>
            <a:ext cx="5630061" cy="3724795"/>
          </a:xfrm>
          <a:prstGeom prst="rect">
            <a:avLst/>
          </a:prstGeom>
        </p:spPr>
      </p:pic>
    </p:spTree>
    <p:custDataLst>
      <p:tags r:id="rId1"/>
    </p:custDataLst>
    <p:extLst>
      <p:ext uri="{BB962C8B-B14F-4D97-AF65-F5344CB8AC3E}">
        <p14:creationId xmlns:p14="http://schemas.microsoft.com/office/powerpoint/2010/main" val="4215460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Riscos envolvidos </a:t>
            </a:r>
          </a:p>
        </p:txBody>
      </p:sp>
      <p:sp>
        <p:nvSpPr>
          <p:cNvPr id="7" name="Content Placeholder 6"/>
          <p:cNvSpPr>
            <a:spLocks noGrp="1"/>
          </p:cNvSpPr>
          <p:nvPr>
            <p:ph idx="1"/>
          </p:nvPr>
        </p:nvSpPr>
        <p:spPr>
          <a:xfrm>
            <a:off x="419099" y="1528175"/>
            <a:ext cx="11021291" cy="643525"/>
          </a:xfrm>
        </p:spPr>
        <p:txBody>
          <a:bodyPr rtlCol="0"/>
          <a:lstStyle/>
          <a:p>
            <a:pPr marL="0" indent="0">
              <a:buNone/>
            </a:pPr>
            <a:r>
              <a:rPr lang="pt-BR" b="1" dirty="0"/>
              <a:t>Contato com usuários mal-intencionados</a:t>
            </a:r>
            <a:r>
              <a:rPr lang="pt-BR" dirty="0"/>
              <a:t>: </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21</a:t>
            </a:fld>
            <a:endParaRPr lang="en-US" dirty="0"/>
          </a:p>
        </p:txBody>
      </p:sp>
      <p:sp>
        <p:nvSpPr>
          <p:cNvPr id="2" name="Content Placeholder 6">
            <a:extLst>
              <a:ext uri="{FF2B5EF4-FFF2-40B4-BE49-F238E27FC236}">
                <a16:creationId xmlns:a16="http://schemas.microsoft.com/office/drawing/2014/main" id="{2CAC24DE-BA65-9440-CCAA-C00DD6D7AB29}"/>
              </a:ext>
            </a:extLst>
          </p:cNvPr>
          <p:cNvSpPr txBox="1">
            <a:spLocks/>
          </p:cNvSpPr>
          <p:nvPr/>
        </p:nvSpPr>
        <p:spPr>
          <a:xfrm>
            <a:off x="419100" y="5746173"/>
            <a:ext cx="11353800" cy="95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É importante estar atento e adotar medidas de segurança para minimizar os riscos ao interagir com pessoas desconhecidas na internet.</a:t>
            </a:r>
            <a:endParaRPr lang="en-US" dirty="0">
              <a:latin typeface="+mn-lt"/>
              <a:ea typeface="Amazon Ember" panose="020B0603020204020204" pitchFamily="34" charset="0"/>
              <a:cs typeface="Amazon Ember" panose="020B0603020204020204" pitchFamily="34" charset="0"/>
            </a:endParaRPr>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099" y="2283647"/>
            <a:ext cx="4100946" cy="31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ocorre quando se interage com indivíduos que possuem intenções prejudiciais, como enganar, fraudar, roubar informações pessoais etc.</a:t>
            </a:r>
            <a:endParaRPr lang="en-US" dirty="0">
              <a:latin typeface="+mn-lt"/>
              <a:ea typeface="Amazon Ember" panose="020B0603020204020204" pitchFamily="34" charset="0"/>
              <a:cs typeface="Amazon Ember" panose="020B0603020204020204" pitchFamily="34" charset="0"/>
            </a:endParaRPr>
          </a:p>
        </p:txBody>
      </p:sp>
      <p:pic>
        <p:nvPicPr>
          <p:cNvPr id="8" name="Imagem 7">
            <a:extLst>
              <a:ext uri="{FF2B5EF4-FFF2-40B4-BE49-F238E27FC236}">
                <a16:creationId xmlns:a16="http://schemas.microsoft.com/office/drawing/2014/main" id="{8E2C76A2-69BC-A43D-D2B3-7E2899CB0792}"/>
              </a:ext>
            </a:extLst>
          </p:cNvPr>
          <p:cNvPicPr>
            <a:picLocks noChangeAspect="1"/>
          </p:cNvPicPr>
          <p:nvPr/>
        </p:nvPicPr>
        <p:blipFill>
          <a:blip r:embed="rId4"/>
          <a:stretch>
            <a:fillRect/>
          </a:stretch>
        </p:blipFill>
        <p:spPr>
          <a:xfrm>
            <a:off x="5694217" y="2251792"/>
            <a:ext cx="4977245" cy="3078033"/>
          </a:xfrm>
          <a:prstGeom prst="rect">
            <a:avLst/>
          </a:prstGeom>
        </p:spPr>
      </p:pic>
    </p:spTree>
    <p:custDataLst>
      <p:tags r:id="rId1"/>
    </p:custDataLst>
    <p:extLst>
      <p:ext uri="{BB962C8B-B14F-4D97-AF65-F5344CB8AC3E}">
        <p14:creationId xmlns:p14="http://schemas.microsoft.com/office/powerpoint/2010/main" val="1400832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Riscos envolvidos </a:t>
            </a:r>
          </a:p>
        </p:txBody>
      </p:sp>
      <p:sp>
        <p:nvSpPr>
          <p:cNvPr id="7" name="Content Placeholder 6"/>
          <p:cNvSpPr>
            <a:spLocks noGrp="1"/>
          </p:cNvSpPr>
          <p:nvPr>
            <p:ph idx="1"/>
          </p:nvPr>
        </p:nvSpPr>
        <p:spPr>
          <a:xfrm>
            <a:off x="419099" y="1528175"/>
            <a:ext cx="11021291" cy="643525"/>
          </a:xfrm>
        </p:spPr>
        <p:txBody>
          <a:bodyPr rtlCol="0"/>
          <a:lstStyle/>
          <a:p>
            <a:pPr marL="0" indent="0">
              <a:buNone/>
            </a:pPr>
            <a:r>
              <a:rPr lang="pt-BR" b="1" dirty="0"/>
              <a:t>Furto de identidade</a:t>
            </a:r>
            <a:endParaRPr lang="pt-BR" dirty="0"/>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22</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098" y="2283646"/>
            <a:ext cx="4267201" cy="3566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O furto de identidade na internet ocorre quando alguém obtém e utiliza informações pessoais de outra pessoa sem o seu consentimento, com o objetivo de cometer fraudes ou atividades ilegais. </a:t>
            </a:r>
            <a:endParaRPr lang="en-US" dirty="0">
              <a:latin typeface="+mn-lt"/>
              <a:ea typeface="Amazon Ember" panose="020B0603020204020204" pitchFamily="34" charset="0"/>
              <a:cs typeface="Amazon Ember" panose="020B0603020204020204" pitchFamily="34" charset="0"/>
            </a:endParaRPr>
          </a:p>
        </p:txBody>
      </p:sp>
      <p:pic>
        <p:nvPicPr>
          <p:cNvPr id="6" name="Imagem 5">
            <a:extLst>
              <a:ext uri="{FF2B5EF4-FFF2-40B4-BE49-F238E27FC236}">
                <a16:creationId xmlns:a16="http://schemas.microsoft.com/office/drawing/2014/main" id="{782FCF9A-E552-1599-0FE4-15D40F354A38}"/>
              </a:ext>
            </a:extLst>
          </p:cNvPr>
          <p:cNvPicPr>
            <a:picLocks noChangeAspect="1"/>
          </p:cNvPicPr>
          <p:nvPr/>
        </p:nvPicPr>
        <p:blipFill>
          <a:blip r:embed="rId4"/>
          <a:stretch>
            <a:fillRect/>
          </a:stretch>
        </p:blipFill>
        <p:spPr>
          <a:xfrm>
            <a:off x="5689523" y="1849937"/>
            <a:ext cx="5239481" cy="3496163"/>
          </a:xfrm>
          <a:prstGeom prst="rect">
            <a:avLst/>
          </a:prstGeom>
        </p:spPr>
      </p:pic>
    </p:spTree>
    <p:custDataLst>
      <p:tags r:id="rId1"/>
    </p:custDataLst>
    <p:extLst>
      <p:ext uri="{BB962C8B-B14F-4D97-AF65-F5344CB8AC3E}">
        <p14:creationId xmlns:p14="http://schemas.microsoft.com/office/powerpoint/2010/main" val="295448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Riscos envolvidos </a:t>
            </a:r>
          </a:p>
        </p:txBody>
      </p:sp>
      <p:sp>
        <p:nvSpPr>
          <p:cNvPr id="7" name="Content Placeholder 6"/>
          <p:cNvSpPr>
            <a:spLocks noGrp="1"/>
          </p:cNvSpPr>
          <p:nvPr>
            <p:ph idx="1"/>
          </p:nvPr>
        </p:nvSpPr>
        <p:spPr>
          <a:xfrm>
            <a:off x="419099" y="1528175"/>
            <a:ext cx="11021291" cy="643525"/>
          </a:xfrm>
        </p:spPr>
        <p:txBody>
          <a:bodyPr rtlCol="0"/>
          <a:lstStyle/>
          <a:p>
            <a:pPr marL="0" indent="0">
              <a:buNone/>
            </a:pPr>
            <a:r>
              <a:rPr lang="pt-BR" b="1" dirty="0"/>
              <a:t>Perda de dados</a:t>
            </a:r>
            <a:endParaRPr lang="pt-BR" dirty="0"/>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23</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098" y="2283646"/>
            <a:ext cx="4267201" cy="3566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Quando informações armazenadas ou transmitidas pela rede são danificadas, corrompidas, excluídas, roubadas ou comprometidas de alguma forma. </a:t>
            </a:r>
            <a:endParaRPr lang="en-US" dirty="0">
              <a:latin typeface="+mn-lt"/>
              <a:ea typeface="Amazon Ember" panose="020B0603020204020204" pitchFamily="34" charset="0"/>
              <a:cs typeface="Amazon Ember" panose="020B0603020204020204" pitchFamily="34" charset="0"/>
            </a:endParaRPr>
          </a:p>
        </p:txBody>
      </p:sp>
      <p:pic>
        <p:nvPicPr>
          <p:cNvPr id="8" name="Imagem 7">
            <a:extLst>
              <a:ext uri="{FF2B5EF4-FFF2-40B4-BE49-F238E27FC236}">
                <a16:creationId xmlns:a16="http://schemas.microsoft.com/office/drawing/2014/main" id="{818FD035-B644-E209-C1F9-EC4279DCA34F}"/>
              </a:ext>
            </a:extLst>
          </p:cNvPr>
          <p:cNvPicPr>
            <a:picLocks noChangeAspect="1"/>
          </p:cNvPicPr>
          <p:nvPr/>
        </p:nvPicPr>
        <p:blipFill>
          <a:blip r:embed="rId4"/>
          <a:stretch>
            <a:fillRect/>
          </a:stretch>
        </p:blipFill>
        <p:spPr>
          <a:xfrm>
            <a:off x="5659755" y="2171700"/>
            <a:ext cx="5577705" cy="3719945"/>
          </a:xfrm>
          <a:prstGeom prst="rect">
            <a:avLst/>
          </a:prstGeom>
        </p:spPr>
      </p:pic>
    </p:spTree>
    <p:custDataLst>
      <p:tags r:id="rId1"/>
    </p:custDataLst>
    <p:extLst>
      <p:ext uri="{BB962C8B-B14F-4D97-AF65-F5344CB8AC3E}">
        <p14:creationId xmlns:p14="http://schemas.microsoft.com/office/powerpoint/2010/main" val="4184891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Riscos envolvidos </a:t>
            </a:r>
          </a:p>
        </p:txBody>
      </p:sp>
      <p:sp>
        <p:nvSpPr>
          <p:cNvPr id="7" name="Content Placeholder 6"/>
          <p:cNvSpPr>
            <a:spLocks noGrp="1"/>
          </p:cNvSpPr>
          <p:nvPr>
            <p:ph idx="1"/>
          </p:nvPr>
        </p:nvSpPr>
        <p:spPr>
          <a:xfrm>
            <a:off x="419099" y="1528175"/>
            <a:ext cx="11021291" cy="643525"/>
          </a:xfrm>
        </p:spPr>
        <p:txBody>
          <a:bodyPr rtlCol="0"/>
          <a:lstStyle/>
          <a:p>
            <a:pPr marL="0" indent="0">
              <a:buNone/>
            </a:pPr>
            <a:r>
              <a:rPr lang="pt-BR" b="1" dirty="0"/>
              <a:t>Desinformação (Fake News)</a:t>
            </a:r>
            <a:endParaRPr lang="pt-BR" dirty="0"/>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24</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098" y="2283646"/>
            <a:ext cx="4267201" cy="3566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Disseminação intencional ou não intencional de informações falsas, imprecisas, enganosas ou tendenciosas na plataforma online.. </a:t>
            </a:r>
            <a:endParaRPr lang="en-US" dirty="0">
              <a:latin typeface="+mn-lt"/>
              <a:ea typeface="Amazon Ember" panose="020B0603020204020204" pitchFamily="34" charset="0"/>
              <a:cs typeface="Amazon Ember" panose="020B0603020204020204" pitchFamily="34" charset="0"/>
            </a:endParaRPr>
          </a:p>
        </p:txBody>
      </p:sp>
      <p:pic>
        <p:nvPicPr>
          <p:cNvPr id="6" name="Imagem 5">
            <a:extLst>
              <a:ext uri="{FF2B5EF4-FFF2-40B4-BE49-F238E27FC236}">
                <a16:creationId xmlns:a16="http://schemas.microsoft.com/office/drawing/2014/main" id="{75DD70A8-AD06-059C-C604-9990E86D5E5B}"/>
              </a:ext>
            </a:extLst>
          </p:cNvPr>
          <p:cNvPicPr>
            <a:picLocks noChangeAspect="1"/>
          </p:cNvPicPr>
          <p:nvPr/>
        </p:nvPicPr>
        <p:blipFill>
          <a:blip r:embed="rId4"/>
          <a:stretch>
            <a:fillRect/>
          </a:stretch>
        </p:blipFill>
        <p:spPr>
          <a:xfrm>
            <a:off x="5413934" y="2504208"/>
            <a:ext cx="6196520" cy="3148445"/>
          </a:xfrm>
          <a:prstGeom prst="rect">
            <a:avLst/>
          </a:prstGeom>
        </p:spPr>
      </p:pic>
    </p:spTree>
    <p:custDataLst>
      <p:tags r:id="rId1"/>
    </p:custDataLst>
    <p:extLst>
      <p:ext uri="{BB962C8B-B14F-4D97-AF65-F5344CB8AC3E}">
        <p14:creationId xmlns:p14="http://schemas.microsoft.com/office/powerpoint/2010/main" val="1882706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1</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Nessa seção foi apresentado os riscos pessoais envolvidos no uso de ambientes virtuais. </a:t>
            </a:r>
            <a:endParaRPr lang="pt-BR"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25</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89455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rtlCol="0"/>
          <a:lstStyle/>
          <a:p>
            <a:pPr rtl="0"/>
            <a:r>
              <a:rPr lang="pt-BR" dirty="0"/>
              <a:t>Módulo 3 - Introdução à segurança da informação</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a:xfrm>
            <a:off x="419100" y="3191940"/>
            <a:ext cx="11353800" cy="488498"/>
          </a:xfrm>
        </p:spPr>
        <p:txBody>
          <a:bodyPr rtlCol="0"/>
          <a:lstStyle/>
          <a:p>
            <a:r>
              <a:rPr lang="pt-BR" sz="4000" dirty="0"/>
              <a:t>Seção 4: Denominação de profissionais de cibersegurança</a:t>
            </a:r>
          </a:p>
        </p:txBody>
      </p:sp>
    </p:spTree>
    <p:custDataLst>
      <p:tags r:id="rId1"/>
    </p:custDataLst>
    <p:extLst>
      <p:ext uri="{BB962C8B-B14F-4D97-AF65-F5344CB8AC3E}">
        <p14:creationId xmlns:p14="http://schemas.microsoft.com/office/powerpoint/2010/main" val="2171144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Cracker x Hacker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27</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100" y="1525110"/>
            <a:ext cx="9192493" cy="35664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A diferença entre um </a:t>
            </a:r>
            <a:r>
              <a:rPr lang="pt-BR" b="1" dirty="0"/>
              <a:t>cracker</a:t>
            </a:r>
            <a:r>
              <a:rPr lang="pt-BR" dirty="0"/>
              <a:t> e um </a:t>
            </a:r>
            <a:r>
              <a:rPr lang="pt-BR" b="1" dirty="0"/>
              <a:t>hacker</a:t>
            </a:r>
            <a:r>
              <a:rPr lang="pt-BR" dirty="0"/>
              <a:t> reside principalmente nas suas intenções e motivações ao realizar atividades relacionadas à segurança da informação.</a:t>
            </a:r>
            <a:endParaRPr lang="en-US" dirty="0">
              <a:latin typeface="+mn-lt"/>
              <a:ea typeface="Amazon Ember" panose="020B0603020204020204" pitchFamily="34" charset="0"/>
              <a:cs typeface="Amazon Ember" panose="020B0603020204020204" pitchFamily="34" charset="0"/>
            </a:endParaRPr>
          </a:p>
        </p:txBody>
      </p:sp>
      <p:pic>
        <p:nvPicPr>
          <p:cNvPr id="9" name="Imagem 8">
            <a:extLst>
              <a:ext uri="{FF2B5EF4-FFF2-40B4-BE49-F238E27FC236}">
                <a16:creationId xmlns:a16="http://schemas.microsoft.com/office/drawing/2014/main" id="{A5421FAD-AD63-AF19-6E8D-27194BD57B67}"/>
              </a:ext>
            </a:extLst>
          </p:cNvPr>
          <p:cNvPicPr>
            <a:picLocks noChangeAspect="1"/>
          </p:cNvPicPr>
          <p:nvPr/>
        </p:nvPicPr>
        <p:blipFill>
          <a:blip r:embed="rId4"/>
          <a:stretch>
            <a:fillRect/>
          </a:stretch>
        </p:blipFill>
        <p:spPr>
          <a:xfrm>
            <a:off x="3433391" y="3195869"/>
            <a:ext cx="5325218" cy="2876951"/>
          </a:xfrm>
          <a:prstGeom prst="rect">
            <a:avLst/>
          </a:prstGeom>
        </p:spPr>
      </p:pic>
    </p:spTree>
    <p:custDataLst>
      <p:tags r:id="rId1"/>
    </p:custDataLst>
    <p:extLst>
      <p:ext uri="{BB962C8B-B14F-4D97-AF65-F5344CB8AC3E}">
        <p14:creationId xmlns:p14="http://schemas.microsoft.com/office/powerpoint/2010/main" val="1383842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Hacker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28</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100" y="1525110"/>
            <a:ext cx="11062855" cy="1664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O termo "hacker" geralmente se refere a um indivíduo com habilidades avançadas em computação e programação, que possui um profundo conhecimento de sistemas de tecnologia da informação. Os hackers podem ser divididos em diferentes categorias:</a:t>
            </a:r>
            <a:endParaRPr lang="en-US" dirty="0">
              <a:latin typeface="+mn-lt"/>
              <a:ea typeface="Amazon Ember" panose="020B0603020204020204" pitchFamily="34" charset="0"/>
              <a:cs typeface="Amazon Ember" panose="020B0603020204020204" pitchFamily="34" charset="0"/>
            </a:endParaRPr>
          </a:p>
        </p:txBody>
      </p:sp>
      <p:pic>
        <p:nvPicPr>
          <p:cNvPr id="6" name="Imagem 5">
            <a:extLst>
              <a:ext uri="{FF2B5EF4-FFF2-40B4-BE49-F238E27FC236}">
                <a16:creationId xmlns:a16="http://schemas.microsoft.com/office/drawing/2014/main" id="{C8ABEF25-55CC-DB41-2FA2-97A8F74A7A5E}"/>
              </a:ext>
            </a:extLst>
          </p:cNvPr>
          <p:cNvPicPr>
            <a:picLocks noChangeAspect="1"/>
          </p:cNvPicPr>
          <p:nvPr/>
        </p:nvPicPr>
        <p:blipFill>
          <a:blip r:embed="rId4"/>
          <a:stretch>
            <a:fillRect/>
          </a:stretch>
        </p:blipFill>
        <p:spPr>
          <a:xfrm>
            <a:off x="891836" y="3917341"/>
            <a:ext cx="1743990" cy="1101468"/>
          </a:xfrm>
          <a:prstGeom prst="rect">
            <a:avLst/>
          </a:prstGeom>
        </p:spPr>
      </p:pic>
      <p:pic>
        <p:nvPicPr>
          <p:cNvPr id="8" name="Imagem 7">
            <a:extLst>
              <a:ext uri="{FF2B5EF4-FFF2-40B4-BE49-F238E27FC236}">
                <a16:creationId xmlns:a16="http://schemas.microsoft.com/office/drawing/2014/main" id="{271390CB-8F98-48E4-C0AE-1CF465132187}"/>
              </a:ext>
            </a:extLst>
          </p:cNvPr>
          <p:cNvPicPr>
            <a:picLocks noChangeAspect="1"/>
          </p:cNvPicPr>
          <p:nvPr/>
        </p:nvPicPr>
        <p:blipFill>
          <a:blip r:embed="rId5"/>
          <a:stretch>
            <a:fillRect/>
          </a:stretch>
        </p:blipFill>
        <p:spPr>
          <a:xfrm>
            <a:off x="4735167" y="3917341"/>
            <a:ext cx="1743990" cy="1025875"/>
          </a:xfrm>
          <a:prstGeom prst="rect">
            <a:avLst/>
          </a:prstGeom>
        </p:spPr>
      </p:pic>
      <p:pic>
        <p:nvPicPr>
          <p:cNvPr id="11" name="Imagem 10">
            <a:extLst>
              <a:ext uri="{FF2B5EF4-FFF2-40B4-BE49-F238E27FC236}">
                <a16:creationId xmlns:a16="http://schemas.microsoft.com/office/drawing/2014/main" id="{8A10E70A-8B37-D317-8F17-588D45E3C35C}"/>
              </a:ext>
            </a:extLst>
          </p:cNvPr>
          <p:cNvPicPr>
            <a:picLocks noChangeAspect="1"/>
          </p:cNvPicPr>
          <p:nvPr/>
        </p:nvPicPr>
        <p:blipFill>
          <a:blip r:embed="rId6"/>
          <a:stretch>
            <a:fillRect/>
          </a:stretch>
        </p:blipFill>
        <p:spPr>
          <a:xfrm>
            <a:off x="8841681" y="3917341"/>
            <a:ext cx="1657581" cy="1028844"/>
          </a:xfrm>
          <a:prstGeom prst="rect">
            <a:avLst/>
          </a:prstGeom>
        </p:spPr>
      </p:pic>
      <p:sp>
        <p:nvSpPr>
          <p:cNvPr id="13" name="CaixaDeTexto 12">
            <a:extLst>
              <a:ext uri="{FF2B5EF4-FFF2-40B4-BE49-F238E27FC236}">
                <a16:creationId xmlns:a16="http://schemas.microsoft.com/office/drawing/2014/main" id="{9F9376FC-6AEA-900C-433C-202C20C5B591}"/>
              </a:ext>
            </a:extLst>
          </p:cNvPr>
          <p:cNvSpPr txBox="1"/>
          <p:nvPr/>
        </p:nvSpPr>
        <p:spPr>
          <a:xfrm>
            <a:off x="667616" y="5101919"/>
            <a:ext cx="2158711" cy="707886"/>
          </a:xfrm>
          <a:prstGeom prst="rect">
            <a:avLst/>
          </a:prstGeom>
          <a:noFill/>
        </p:spPr>
        <p:txBody>
          <a:bodyPr wrap="square">
            <a:spAutoFit/>
          </a:bodyPr>
          <a:lstStyle/>
          <a:p>
            <a:pPr algn="ctr"/>
            <a:r>
              <a:rPr lang="pt-BR" sz="2000" b="1" dirty="0"/>
              <a:t>Chapéu preto </a:t>
            </a:r>
          </a:p>
          <a:p>
            <a:pPr algn="ctr"/>
            <a:r>
              <a:rPr lang="pt-BR" sz="2000" b="1" dirty="0"/>
              <a:t>(Black </a:t>
            </a:r>
            <a:r>
              <a:rPr lang="pt-BR" sz="2000" b="1" dirty="0" err="1"/>
              <a:t>hat</a:t>
            </a:r>
            <a:r>
              <a:rPr lang="pt-BR" sz="2000" b="1" dirty="0"/>
              <a:t>)</a:t>
            </a:r>
            <a:endParaRPr lang="pt-BR" b="1" dirty="0"/>
          </a:p>
        </p:txBody>
      </p:sp>
      <p:sp>
        <p:nvSpPr>
          <p:cNvPr id="14" name="CaixaDeTexto 13">
            <a:extLst>
              <a:ext uri="{FF2B5EF4-FFF2-40B4-BE49-F238E27FC236}">
                <a16:creationId xmlns:a16="http://schemas.microsoft.com/office/drawing/2014/main" id="{0AFE371A-E202-D634-2394-6C96C44F5A18}"/>
              </a:ext>
            </a:extLst>
          </p:cNvPr>
          <p:cNvSpPr txBox="1"/>
          <p:nvPr/>
        </p:nvSpPr>
        <p:spPr>
          <a:xfrm>
            <a:off x="4527806" y="5101919"/>
            <a:ext cx="2158711" cy="707886"/>
          </a:xfrm>
          <a:prstGeom prst="rect">
            <a:avLst/>
          </a:prstGeom>
          <a:noFill/>
        </p:spPr>
        <p:txBody>
          <a:bodyPr wrap="square">
            <a:spAutoFit/>
          </a:bodyPr>
          <a:lstStyle/>
          <a:p>
            <a:pPr algn="ctr"/>
            <a:r>
              <a:rPr lang="pt-BR" sz="2000" b="1" dirty="0"/>
              <a:t>Chapéu branco </a:t>
            </a:r>
          </a:p>
          <a:p>
            <a:pPr algn="ctr"/>
            <a:r>
              <a:rPr lang="pt-BR" sz="2000" b="1" dirty="0"/>
              <a:t>(White </a:t>
            </a:r>
            <a:r>
              <a:rPr lang="pt-BR" sz="2000" b="1" dirty="0" err="1"/>
              <a:t>hat</a:t>
            </a:r>
            <a:r>
              <a:rPr lang="pt-BR" sz="2000" b="1" dirty="0"/>
              <a:t>)</a:t>
            </a:r>
            <a:endParaRPr lang="pt-BR" b="1" dirty="0"/>
          </a:p>
        </p:txBody>
      </p:sp>
      <p:sp>
        <p:nvSpPr>
          <p:cNvPr id="15" name="CaixaDeTexto 14">
            <a:extLst>
              <a:ext uri="{FF2B5EF4-FFF2-40B4-BE49-F238E27FC236}">
                <a16:creationId xmlns:a16="http://schemas.microsoft.com/office/drawing/2014/main" id="{D0697AD8-9053-7502-2154-A806495BF7DE}"/>
              </a:ext>
            </a:extLst>
          </p:cNvPr>
          <p:cNvSpPr txBox="1"/>
          <p:nvPr/>
        </p:nvSpPr>
        <p:spPr>
          <a:xfrm>
            <a:off x="8591115" y="5101919"/>
            <a:ext cx="2158711" cy="707886"/>
          </a:xfrm>
          <a:prstGeom prst="rect">
            <a:avLst/>
          </a:prstGeom>
          <a:noFill/>
        </p:spPr>
        <p:txBody>
          <a:bodyPr wrap="square">
            <a:spAutoFit/>
          </a:bodyPr>
          <a:lstStyle/>
          <a:p>
            <a:pPr algn="ctr"/>
            <a:r>
              <a:rPr lang="pt-BR" sz="2000" b="1" dirty="0"/>
              <a:t>Chapéu cinza </a:t>
            </a:r>
          </a:p>
          <a:p>
            <a:pPr algn="ctr"/>
            <a:r>
              <a:rPr lang="pt-BR" sz="2000" b="1" dirty="0"/>
              <a:t>(Grey </a:t>
            </a:r>
            <a:r>
              <a:rPr lang="pt-BR" sz="2000" b="1" dirty="0" err="1"/>
              <a:t>hat</a:t>
            </a:r>
            <a:r>
              <a:rPr lang="pt-BR" sz="2000" b="1" dirty="0"/>
              <a:t>)</a:t>
            </a:r>
            <a:endParaRPr lang="pt-BR" b="1" dirty="0"/>
          </a:p>
        </p:txBody>
      </p:sp>
    </p:spTree>
    <p:custDataLst>
      <p:tags r:id="rId1"/>
    </p:custDataLst>
    <p:extLst>
      <p:ext uri="{BB962C8B-B14F-4D97-AF65-F5344CB8AC3E}">
        <p14:creationId xmlns:p14="http://schemas.microsoft.com/office/powerpoint/2010/main" val="1735217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White </a:t>
            </a:r>
            <a:r>
              <a:rPr lang="pt-BR" dirty="0" err="1"/>
              <a:t>Hat</a:t>
            </a:r>
            <a:r>
              <a:rPr lang="pt-BR" dirty="0"/>
              <a:t> (chapéu branco): </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29</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564572" y="4018928"/>
            <a:ext cx="11062855" cy="2070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São hackers éticos que utilizam suas habilidades para encontrar vulnerabilidades em sistemas e redes, com o objetivo de melhorar a segurança e ajudar organizações a protegerem-se contra ataques. Eles geralmente trabalham como consultores de segurança ou pesquisadores de segurança.</a:t>
            </a:r>
            <a:endParaRPr lang="en-US" dirty="0">
              <a:latin typeface="+mn-lt"/>
              <a:ea typeface="Amazon Ember" panose="020B0603020204020204" pitchFamily="34" charset="0"/>
              <a:cs typeface="Amazon Ember" panose="020B0603020204020204" pitchFamily="34" charset="0"/>
            </a:endParaRPr>
          </a:p>
        </p:txBody>
      </p:sp>
      <p:pic>
        <p:nvPicPr>
          <p:cNvPr id="8" name="Imagem 7">
            <a:extLst>
              <a:ext uri="{FF2B5EF4-FFF2-40B4-BE49-F238E27FC236}">
                <a16:creationId xmlns:a16="http://schemas.microsoft.com/office/drawing/2014/main" id="{271390CB-8F98-48E4-C0AE-1CF465132187}"/>
              </a:ext>
            </a:extLst>
          </p:cNvPr>
          <p:cNvPicPr>
            <a:picLocks noChangeAspect="1"/>
          </p:cNvPicPr>
          <p:nvPr/>
        </p:nvPicPr>
        <p:blipFill>
          <a:blip r:embed="rId4"/>
          <a:stretch>
            <a:fillRect/>
          </a:stretch>
        </p:blipFill>
        <p:spPr>
          <a:xfrm>
            <a:off x="771933" y="1641732"/>
            <a:ext cx="1743990" cy="1025875"/>
          </a:xfrm>
          <a:prstGeom prst="rect">
            <a:avLst/>
          </a:prstGeom>
        </p:spPr>
      </p:pic>
      <p:sp>
        <p:nvSpPr>
          <p:cNvPr id="14" name="CaixaDeTexto 13">
            <a:extLst>
              <a:ext uri="{FF2B5EF4-FFF2-40B4-BE49-F238E27FC236}">
                <a16:creationId xmlns:a16="http://schemas.microsoft.com/office/drawing/2014/main" id="{0AFE371A-E202-D634-2394-6C96C44F5A18}"/>
              </a:ext>
            </a:extLst>
          </p:cNvPr>
          <p:cNvSpPr txBox="1"/>
          <p:nvPr/>
        </p:nvSpPr>
        <p:spPr>
          <a:xfrm>
            <a:off x="564572" y="2826310"/>
            <a:ext cx="2158711" cy="707886"/>
          </a:xfrm>
          <a:prstGeom prst="rect">
            <a:avLst/>
          </a:prstGeom>
          <a:noFill/>
        </p:spPr>
        <p:txBody>
          <a:bodyPr wrap="square">
            <a:spAutoFit/>
          </a:bodyPr>
          <a:lstStyle/>
          <a:p>
            <a:pPr algn="ctr"/>
            <a:r>
              <a:rPr lang="pt-BR" sz="2000" b="1" dirty="0"/>
              <a:t>Chapéu branco </a:t>
            </a:r>
          </a:p>
          <a:p>
            <a:pPr algn="ctr"/>
            <a:r>
              <a:rPr lang="pt-BR" sz="2000" b="1" dirty="0"/>
              <a:t>(White </a:t>
            </a:r>
            <a:r>
              <a:rPr lang="pt-BR" sz="2000" b="1" dirty="0" err="1"/>
              <a:t>hat</a:t>
            </a:r>
            <a:r>
              <a:rPr lang="pt-BR" sz="2000" b="1" dirty="0"/>
              <a:t>)</a:t>
            </a:r>
            <a:endParaRPr lang="pt-BR" b="1" dirty="0"/>
          </a:p>
        </p:txBody>
      </p:sp>
    </p:spTree>
    <p:custDataLst>
      <p:tags r:id="rId1"/>
    </p:custDataLst>
    <p:extLst>
      <p:ext uri="{BB962C8B-B14F-4D97-AF65-F5344CB8AC3E}">
        <p14:creationId xmlns:p14="http://schemas.microsoft.com/office/powerpoint/2010/main" val="2007416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a:xfrm>
            <a:off x="419100" y="2554356"/>
            <a:ext cx="8454736" cy="488498"/>
          </a:xfrm>
        </p:spPr>
        <p:txBody>
          <a:bodyPr rtlCol="0">
            <a:normAutofit/>
          </a:bodyPr>
          <a:lstStyle/>
          <a:p>
            <a:pPr rtl="0"/>
            <a:r>
              <a:rPr lang="pt-BR" dirty="0"/>
              <a:t>Módulo 3 - Introdução à segurança da informação</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rtlCol="0"/>
          <a:lstStyle/>
          <a:p>
            <a:r>
              <a:rPr lang="pt-BR" sz="4000" dirty="0"/>
              <a:t>Seção 1: Segurança da informação</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Chapéu preto (Black </a:t>
            </a:r>
            <a:r>
              <a:rPr lang="pt-BR" dirty="0" err="1"/>
              <a:t>hat</a:t>
            </a:r>
            <a:r>
              <a:rPr lang="pt-BR" dirty="0"/>
              <a:t>)</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30</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564572" y="4018928"/>
            <a:ext cx="11062855" cy="2101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São hackers mal-intencionados que exploram vulnerabilidades em sistemas e redes com o objetivo de obter ganhos pessoais, como roubo de informações, fraude financeira ou sabotagem. Eles estão envolvidos em atividades ilegais e prejudiciais.</a:t>
            </a:r>
            <a:endParaRPr lang="en-US" dirty="0">
              <a:latin typeface="+mn-lt"/>
              <a:ea typeface="Amazon Ember" panose="020B0603020204020204" pitchFamily="34" charset="0"/>
              <a:cs typeface="Amazon Ember" panose="020B0603020204020204" pitchFamily="34" charset="0"/>
            </a:endParaRPr>
          </a:p>
        </p:txBody>
      </p:sp>
      <p:sp>
        <p:nvSpPr>
          <p:cNvPr id="14" name="CaixaDeTexto 13">
            <a:extLst>
              <a:ext uri="{FF2B5EF4-FFF2-40B4-BE49-F238E27FC236}">
                <a16:creationId xmlns:a16="http://schemas.microsoft.com/office/drawing/2014/main" id="{0AFE371A-E202-D634-2394-6C96C44F5A18}"/>
              </a:ext>
            </a:extLst>
          </p:cNvPr>
          <p:cNvSpPr txBox="1"/>
          <p:nvPr/>
        </p:nvSpPr>
        <p:spPr>
          <a:xfrm>
            <a:off x="564572" y="2826310"/>
            <a:ext cx="2158711" cy="707886"/>
          </a:xfrm>
          <a:prstGeom prst="rect">
            <a:avLst/>
          </a:prstGeom>
          <a:noFill/>
        </p:spPr>
        <p:txBody>
          <a:bodyPr wrap="square">
            <a:spAutoFit/>
          </a:bodyPr>
          <a:lstStyle/>
          <a:p>
            <a:pPr algn="ctr"/>
            <a:r>
              <a:rPr lang="pt-BR" sz="2000" b="1" dirty="0"/>
              <a:t>Chapéu preto </a:t>
            </a:r>
          </a:p>
          <a:p>
            <a:pPr algn="ctr"/>
            <a:r>
              <a:rPr lang="pt-BR" sz="2000" b="1" dirty="0"/>
              <a:t>(Black </a:t>
            </a:r>
            <a:r>
              <a:rPr lang="pt-BR" sz="2000" b="1" dirty="0" err="1"/>
              <a:t>hat</a:t>
            </a:r>
            <a:r>
              <a:rPr lang="pt-BR" sz="2000" b="1" dirty="0"/>
              <a:t>)</a:t>
            </a:r>
          </a:p>
        </p:txBody>
      </p:sp>
      <p:pic>
        <p:nvPicPr>
          <p:cNvPr id="2" name="Imagem 1">
            <a:extLst>
              <a:ext uri="{FF2B5EF4-FFF2-40B4-BE49-F238E27FC236}">
                <a16:creationId xmlns:a16="http://schemas.microsoft.com/office/drawing/2014/main" id="{5E3BC5E0-12E1-615A-1FFA-375D184B6108}"/>
              </a:ext>
            </a:extLst>
          </p:cNvPr>
          <p:cNvPicPr>
            <a:picLocks noChangeAspect="1"/>
          </p:cNvPicPr>
          <p:nvPr/>
        </p:nvPicPr>
        <p:blipFill>
          <a:blip r:embed="rId4"/>
          <a:stretch>
            <a:fillRect/>
          </a:stretch>
        </p:blipFill>
        <p:spPr>
          <a:xfrm>
            <a:off x="771932" y="1724842"/>
            <a:ext cx="1743990" cy="1101468"/>
          </a:xfrm>
          <a:prstGeom prst="rect">
            <a:avLst/>
          </a:prstGeom>
        </p:spPr>
      </p:pic>
    </p:spTree>
    <p:custDataLst>
      <p:tags r:id="rId1"/>
    </p:custDataLst>
    <p:extLst>
      <p:ext uri="{BB962C8B-B14F-4D97-AF65-F5344CB8AC3E}">
        <p14:creationId xmlns:p14="http://schemas.microsoft.com/office/powerpoint/2010/main" val="3773704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Grey </a:t>
            </a:r>
            <a:r>
              <a:rPr lang="pt-BR" dirty="0" err="1"/>
              <a:t>Hat</a:t>
            </a:r>
            <a:r>
              <a:rPr lang="pt-BR" dirty="0"/>
              <a:t> (chapéu cinza)</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31</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564572" y="4018928"/>
            <a:ext cx="11062855" cy="2101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São hackers que operam em uma área intermediária, realizando atividades que podem ser consideradas questionáveis ou controversas. Eles podem descobrir vulnerabilidades sem permissão prévia, mas, em alguns casos, podem notificar o proprietário do sistema para ajudar a corrigir o problema.</a:t>
            </a:r>
            <a:endParaRPr lang="en-US" dirty="0">
              <a:latin typeface="+mn-lt"/>
              <a:ea typeface="Amazon Ember" panose="020B0603020204020204" pitchFamily="34" charset="0"/>
              <a:cs typeface="Amazon Ember" panose="020B0603020204020204" pitchFamily="34" charset="0"/>
            </a:endParaRPr>
          </a:p>
        </p:txBody>
      </p:sp>
      <p:sp>
        <p:nvSpPr>
          <p:cNvPr id="14" name="CaixaDeTexto 13">
            <a:extLst>
              <a:ext uri="{FF2B5EF4-FFF2-40B4-BE49-F238E27FC236}">
                <a16:creationId xmlns:a16="http://schemas.microsoft.com/office/drawing/2014/main" id="{0AFE371A-E202-D634-2394-6C96C44F5A18}"/>
              </a:ext>
            </a:extLst>
          </p:cNvPr>
          <p:cNvSpPr txBox="1"/>
          <p:nvPr/>
        </p:nvSpPr>
        <p:spPr>
          <a:xfrm>
            <a:off x="564572" y="2826310"/>
            <a:ext cx="2158711" cy="707886"/>
          </a:xfrm>
          <a:prstGeom prst="rect">
            <a:avLst/>
          </a:prstGeom>
          <a:noFill/>
        </p:spPr>
        <p:txBody>
          <a:bodyPr wrap="square">
            <a:spAutoFit/>
          </a:bodyPr>
          <a:lstStyle/>
          <a:p>
            <a:pPr algn="ctr"/>
            <a:r>
              <a:rPr lang="pt-BR" sz="2000" b="1" dirty="0"/>
              <a:t>Grey </a:t>
            </a:r>
            <a:r>
              <a:rPr lang="pt-BR" sz="2000" b="1" dirty="0" err="1"/>
              <a:t>Hat</a:t>
            </a:r>
            <a:r>
              <a:rPr lang="pt-BR" sz="2000" b="1" dirty="0"/>
              <a:t> </a:t>
            </a:r>
          </a:p>
          <a:p>
            <a:pPr algn="ctr"/>
            <a:r>
              <a:rPr lang="pt-BR" sz="2000" b="1" dirty="0"/>
              <a:t>(chapéu cinza)</a:t>
            </a:r>
          </a:p>
        </p:txBody>
      </p:sp>
      <p:pic>
        <p:nvPicPr>
          <p:cNvPr id="6" name="Imagem 5">
            <a:extLst>
              <a:ext uri="{FF2B5EF4-FFF2-40B4-BE49-F238E27FC236}">
                <a16:creationId xmlns:a16="http://schemas.microsoft.com/office/drawing/2014/main" id="{49A5630A-1F1F-E6EF-7C9D-CEF86E198B26}"/>
              </a:ext>
            </a:extLst>
          </p:cNvPr>
          <p:cNvPicPr>
            <a:picLocks noChangeAspect="1"/>
          </p:cNvPicPr>
          <p:nvPr/>
        </p:nvPicPr>
        <p:blipFill>
          <a:blip r:embed="rId4"/>
          <a:stretch>
            <a:fillRect/>
          </a:stretch>
        </p:blipFill>
        <p:spPr>
          <a:xfrm>
            <a:off x="903026" y="1797466"/>
            <a:ext cx="1657581" cy="1028844"/>
          </a:xfrm>
          <a:prstGeom prst="rect">
            <a:avLst/>
          </a:prstGeom>
        </p:spPr>
      </p:pic>
    </p:spTree>
    <p:custDataLst>
      <p:tags r:id="rId1"/>
    </p:custDataLst>
    <p:extLst>
      <p:ext uri="{BB962C8B-B14F-4D97-AF65-F5344CB8AC3E}">
        <p14:creationId xmlns:p14="http://schemas.microsoft.com/office/powerpoint/2010/main" val="40579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Cracker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32</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100" y="1562654"/>
            <a:ext cx="11062855" cy="2548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O termo "cracker" é frequentemente usado para descrever hackers mal-intencionados ou indivíduos que se envolvem em atividades ilegais, como invasões de sistemas, roubo de informações, fraudes cibernéticas e disseminação de malware. Os crackers têm intenções maliciosas e são movidos por benefícios pessoais, causando danos a indivíduos, empresas e instituições.</a:t>
            </a:r>
            <a:endParaRPr lang="en-US" dirty="0">
              <a:latin typeface="+mn-lt"/>
              <a:ea typeface="Amazon Ember" panose="020B0603020204020204" pitchFamily="34" charset="0"/>
              <a:cs typeface="Amazon Ember" panose="020B0603020204020204" pitchFamily="34" charset="0"/>
            </a:endParaRPr>
          </a:p>
        </p:txBody>
      </p:sp>
      <p:sp>
        <p:nvSpPr>
          <p:cNvPr id="2" name="CaixaDeTexto 1">
            <a:extLst>
              <a:ext uri="{FF2B5EF4-FFF2-40B4-BE49-F238E27FC236}">
                <a16:creationId xmlns:a16="http://schemas.microsoft.com/office/drawing/2014/main" id="{10D6D497-2570-2654-4A67-D292D7FE4334}"/>
              </a:ext>
            </a:extLst>
          </p:cNvPr>
          <p:cNvSpPr txBox="1"/>
          <p:nvPr/>
        </p:nvSpPr>
        <p:spPr>
          <a:xfrm>
            <a:off x="357211" y="5419948"/>
            <a:ext cx="2158711" cy="707886"/>
          </a:xfrm>
          <a:prstGeom prst="rect">
            <a:avLst/>
          </a:prstGeom>
          <a:noFill/>
        </p:spPr>
        <p:txBody>
          <a:bodyPr wrap="square">
            <a:spAutoFit/>
          </a:bodyPr>
          <a:lstStyle/>
          <a:p>
            <a:pPr algn="ctr"/>
            <a:r>
              <a:rPr lang="pt-BR" sz="2000" b="1" dirty="0"/>
              <a:t>Chapéu preto </a:t>
            </a:r>
          </a:p>
          <a:p>
            <a:pPr algn="ctr"/>
            <a:r>
              <a:rPr lang="pt-BR" sz="2000" b="1" dirty="0"/>
              <a:t>(Black </a:t>
            </a:r>
            <a:r>
              <a:rPr lang="pt-BR" sz="2000" b="1" dirty="0" err="1"/>
              <a:t>hat</a:t>
            </a:r>
            <a:r>
              <a:rPr lang="pt-BR" sz="2000" b="1" dirty="0"/>
              <a:t>)</a:t>
            </a:r>
          </a:p>
        </p:txBody>
      </p:sp>
      <p:pic>
        <p:nvPicPr>
          <p:cNvPr id="7" name="Imagem 6">
            <a:extLst>
              <a:ext uri="{FF2B5EF4-FFF2-40B4-BE49-F238E27FC236}">
                <a16:creationId xmlns:a16="http://schemas.microsoft.com/office/drawing/2014/main" id="{D9DF9C5B-8775-462F-5584-1508B77CA138}"/>
              </a:ext>
            </a:extLst>
          </p:cNvPr>
          <p:cNvPicPr>
            <a:picLocks noChangeAspect="1"/>
          </p:cNvPicPr>
          <p:nvPr/>
        </p:nvPicPr>
        <p:blipFill>
          <a:blip r:embed="rId4"/>
          <a:stretch>
            <a:fillRect/>
          </a:stretch>
        </p:blipFill>
        <p:spPr>
          <a:xfrm>
            <a:off x="564571" y="4318480"/>
            <a:ext cx="1743990" cy="1101468"/>
          </a:xfrm>
          <a:prstGeom prst="rect">
            <a:avLst/>
          </a:prstGeom>
        </p:spPr>
      </p:pic>
    </p:spTree>
    <p:custDataLst>
      <p:tags r:id="rId1"/>
    </p:custDataLst>
    <p:extLst>
      <p:ext uri="{BB962C8B-B14F-4D97-AF65-F5344CB8AC3E}">
        <p14:creationId xmlns:p14="http://schemas.microsoft.com/office/powerpoint/2010/main" val="185096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Cracker x Hacker</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33</a:t>
            </a:fld>
            <a:endParaRPr lang="en-US" dirty="0"/>
          </a:p>
        </p:txBody>
      </p:sp>
      <p:sp>
        <p:nvSpPr>
          <p:cNvPr id="3" name="Content Placeholder 6">
            <a:extLst>
              <a:ext uri="{FF2B5EF4-FFF2-40B4-BE49-F238E27FC236}">
                <a16:creationId xmlns:a16="http://schemas.microsoft.com/office/drawing/2014/main" id="{DC2AE36A-5D17-46AB-2D23-537C43B799B9}"/>
              </a:ext>
            </a:extLst>
          </p:cNvPr>
          <p:cNvSpPr txBox="1">
            <a:spLocks/>
          </p:cNvSpPr>
          <p:nvPr/>
        </p:nvSpPr>
        <p:spPr>
          <a:xfrm>
            <a:off x="419100" y="1562654"/>
            <a:ext cx="11062855" cy="2548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Em resumo, a diferença principal entre um cracker e um hacker está na intenção e nas ações que eles realizam. Enquanto hackers podem ser tanto éticos como mal-intencionados, os crackers são geralmente associados a atividades ilegais e prejudiciais.</a:t>
            </a:r>
            <a:endParaRPr lang="en-US" dirty="0">
              <a:latin typeface="+mn-lt"/>
              <a:ea typeface="Amazon Ember" panose="020B0603020204020204" pitchFamily="34" charset="0"/>
              <a:cs typeface="Amazon Ember" panose="020B0603020204020204" pitchFamily="34" charset="0"/>
            </a:endParaRPr>
          </a:p>
        </p:txBody>
      </p:sp>
      <p:pic>
        <p:nvPicPr>
          <p:cNvPr id="6" name="Imagem 5">
            <a:extLst>
              <a:ext uri="{FF2B5EF4-FFF2-40B4-BE49-F238E27FC236}">
                <a16:creationId xmlns:a16="http://schemas.microsoft.com/office/drawing/2014/main" id="{4B3B7CDC-3760-5F11-8F5E-B52395054F73}"/>
              </a:ext>
            </a:extLst>
          </p:cNvPr>
          <p:cNvPicPr>
            <a:picLocks noChangeAspect="1"/>
          </p:cNvPicPr>
          <p:nvPr/>
        </p:nvPicPr>
        <p:blipFill>
          <a:blip r:embed="rId4"/>
          <a:stretch>
            <a:fillRect/>
          </a:stretch>
        </p:blipFill>
        <p:spPr>
          <a:xfrm>
            <a:off x="3433391" y="3429000"/>
            <a:ext cx="5325218" cy="2876951"/>
          </a:xfrm>
          <a:prstGeom prst="rect">
            <a:avLst/>
          </a:prstGeom>
        </p:spPr>
      </p:pic>
    </p:spTree>
    <p:custDataLst>
      <p:tags r:id="rId1"/>
    </p:custDataLst>
    <p:extLst>
      <p:ext uri="{BB962C8B-B14F-4D97-AF65-F5344CB8AC3E}">
        <p14:creationId xmlns:p14="http://schemas.microsoft.com/office/powerpoint/2010/main" val="344058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4</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Nessa seção foi apresentado os tipos de profissionais </a:t>
            </a:r>
            <a:endParaRPr lang="pt-BR"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34</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74492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dirty="0"/>
              <a:t>Módulo 3 - Introdução à segurança da informação</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dirty="0"/>
              <a:t>Conclusão do módulo</a:t>
            </a:r>
            <a:endParaRPr lang="en-US" sz="4000"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rtlCol="0"/>
          <a:lstStyle/>
          <a:p>
            <a:pPr marL="0" indent="0" rtl="0">
              <a:buNone/>
            </a:pPr>
            <a:r>
              <a:rPr lang="pt-BR" dirty="0"/>
              <a:t>Resumindo, neste módulo você aprendeu a:</a:t>
            </a:r>
          </a:p>
          <a:p>
            <a:pPr rtl="0"/>
            <a:r>
              <a:rPr lang="pt-BR" dirty="0"/>
              <a:t>Segurança da informação</a:t>
            </a:r>
          </a:p>
          <a:p>
            <a:pPr rtl="0"/>
            <a:r>
              <a:rPr lang="pt-BR" dirty="0"/>
              <a:t>Cibersegurança</a:t>
            </a:r>
          </a:p>
          <a:p>
            <a:pPr rtl="0"/>
            <a:r>
              <a:rPr lang="pt-BR" dirty="0"/>
              <a:t>Riscos envolvidos nos ambientes virtuais</a:t>
            </a:r>
          </a:p>
          <a:p>
            <a:pPr rtl="0"/>
            <a:r>
              <a:rPr lang="pt-BR" dirty="0"/>
              <a:t>Denominação de profissionais de cibersegurança</a:t>
            </a:r>
            <a:br>
              <a:rPr lang="en-US" dirty="0"/>
            </a:br>
            <a:endParaRPr lang="en-US" dirty="0"/>
          </a:p>
          <a:p>
            <a:pPr rtl="0"/>
            <a:endParaRPr lang="en-US" dirty="0"/>
          </a:p>
          <a:p>
            <a:pPr marL="0" indent="0" rtl="0">
              <a:buNone/>
            </a:pP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r>
              <a:rPr lang="pt-BR" dirty="0"/>
              <a:t>Lembre-se do link de acesso da plataforma de estudos: </a:t>
            </a:r>
            <a:r>
              <a:rPr lang="pt-BR" dirty="0">
                <a:hlinkClick r:id="rId4"/>
              </a:rPr>
              <a:t>https://canvas.instructure.com/login/canvas</a:t>
            </a:r>
            <a:r>
              <a:rPr lang="pt-BR" dirty="0"/>
              <a:t> </a:t>
            </a:r>
            <a:endParaRPr lang="pt-BR" dirty="0">
              <a:hlinkClick r:id="rId5"/>
            </a:endParaRPr>
          </a:p>
          <a:p>
            <a:pPr marL="0" indent="0" rtl="0">
              <a:buNone/>
            </a:pPr>
            <a:endParaRPr lang="en-US" dirty="0"/>
          </a:p>
          <a:p>
            <a:endParaRPr lang="en-US" dirty="0"/>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rtlCol="0">
            <a:noAutofit/>
          </a:bodyPr>
          <a:lstStyle/>
          <a:p>
            <a:pPr rtl="0"/>
            <a:r>
              <a:rPr lang="pt-BR"/>
              <a:t>Obrigado</a:t>
            </a:r>
            <a:endParaRPr lang="en-US" u="sng" dirty="0"/>
          </a:p>
        </p:txBody>
      </p:sp>
      <p:pic>
        <p:nvPicPr>
          <p:cNvPr id="2" name="Imagem 1">
            <a:extLst>
              <a:ext uri="{FF2B5EF4-FFF2-40B4-BE49-F238E27FC236}">
                <a16:creationId xmlns:a16="http://schemas.microsoft.com/office/drawing/2014/main" id="{859939E8-85E0-F9EC-B00C-2D63DEC1409A}"/>
              </a:ext>
            </a:extLst>
          </p:cNvPr>
          <p:cNvPicPr>
            <a:picLocks noChangeAspect="1"/>
          </p:cNvPicPr>
          <p:nvPr/>
        </p:nvPicPr>
        <p:blipFill>
          <a:blip r:embed="rId4"/>
          <a:stretch>
            <a:fillRect/>
          </a:stretch>
        </p:blipFill>
        <p:spPr>
          <a:xfrm>
            <a:off x="4579221" y="1267267"/>
            <a:ext cx="6068569" cy="40457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72757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Segurança da informação</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4</a:t>
            </a:fld>
            <a:endParaRPr lang="en-US" dirty="0"/>
          </a:p>
        </p:txBody>
      </p:sp>
      <p:pic>
        <p:nvPicPr>
          <p:cNvPr id="8" name="Imagem 7">
            <a:extLst>
              <a:ext uri="{FF2B5EF4-FFF2-40B4-BE49-F238E27FC236}">
                <a16:creationId xmlns:a16="http://schemas.microsoft.com/office/drawing/2014/main" id="{F9AE8F47-2419-4C33-B265-0B7286DFDDE2}"/>
              </a:ext>
            </a:extLst>
          </p:cNvPr>
          <p:cNvPicPr>
            <a:picLocks noChangeAspect="1"/>
          </p:cNvPicPr>
          <p:nvPr/>
        </p:nvPicPr>
        <p:blipFill>
          <a:blip r:embed="rId4"/>
          <a:stretch>
            <a:fillRect/>
          </a:stretch>
        </p:blipFill>
        <p:spPr>
          <a:xfrm>
            <a:off x="3091681" y="1893149"/>
            <a:ext cx="6008638" cy="4008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02760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Segurança da informação</a:t>
            </a:r>
          </a:p>
        </p:txBody>
      </p:sp>
      <p:sp>
        <p:nvSpPr>
          <p:cNvPr id="7" name="Content Placeholder 6"/>
          <p:cNvSpPr>
            <a:spLocks noGrp="1"/>
          </p:cNvSpPr>
          <p:nvPr>
            <p:ph idx="1"/>
          </p:nvPr>
        </p:nvSpPr>
        <p:spPr>
          <a:xfrm>
            <a:off x="419100" y="1528175"/>
            <a:ext cx="11353800" cy="2274898"/>
          </a:xfrm>
        </p:spPr>
        <p:txBody>
          <a:bodyPr rtlCol="0"/>
          <a:lstStyle/>
          <a:p>
            <a:pPr marL="0" indent="0">
              <a:buNone/>
            </a:pPr>
            <a:r>
              <a:rPr lang="pt-BR" b="1" dirty="0">
                <a:solidFill>
                  <a:srgbClr val="004F8A"/>
                </a:solidFill>
              </a:rPr>
              <a:t>Segurança da informação </a:t>
            </a:r>
            <a:r>
              <a:rPr lang="pt-BR" dirty="0"/>
              <a:t>refere-se às </a:t>
            </a:r>
            <a:r>
              <a:rPr lang="pt-BR" b="1" dirty="0">
                <a:solidFill>
                  <a:srgbClr val="004F8A"/>
                </a:solidFill>
              </a:rPr>
              <a:t>medidas e práticas </a:t>
            </a:r>
            <a:r>
              <a:rPr lang="pt-BR" dirty="0"/>
              <a:t>adotadas para </a:t>
            </a:r>
            <a:r>
              <a:rPr lang="pt-BR" b="1" dirty="0">
                <a:solidFill>
                  <a:srgbClr val="004F8A"/>
                </a:solidFill>
              </a:rPr>
              <a:t>proteger</a:t>
            </a:r>
            <a:r>
              <a:rPr lang="pt-BR" dirty="0"/>
              <a:t> a confidencialidade, integridade e disponibilidade das </a:t>
            </a:r>
            <a:r>
              <a:rPr lang="pt-BR" b="1" dirty="0">
                <a:solidFill>
                  <a:srgbClr val="004F8A"/>
                </a:solidFill>
              </a:rPr>
              <a:t>informações</a:t>
            </a:r>
            <a:r>
              <a:rPr lang="pt-BR" dirty="0"/>
              <a:t> em diversos contextos, como sistemas de computadores, redes, dispositivos móveis, dados pessoais, informações comerciais ou governamentais.</a:t>
            </a:r>
            <a:br>
              <a:rPr lang="pt-BR" dirty="0"/>
            </a:b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5</a:t>
            </a:fld>
            <a:endParaRPr lang="en-US" dirty="0"/>
          </a:p>
        </p:txBody>
      </p:sp>
      <p:pic>
        <p:nvPicPr>
          <p:cNvPr id="6" name="Imagem 5">
            <a:extLst>
              <a:ext uri="{FF2B5EF4-FFF2-40B4-BE49-F238E27FC236}">
                <a16:creationId xmlns:a16="http://schemas.microsoft.com/office/drawing/2014/main" id="{1A6FD991-88D1-4938-9128-B19BFF7C8489}"/>
              </a:ext>
            </a:extLst>
          </p:cNvPr>
          <p:cNvPicPr>
            <a:picLocks noChangeAspect="1"/>
          </p:cNvPicPr>
          <p:nvPr/>
        </p:nvPicPr>
        <p:blipFill>
          <a:blip r:embed="rId4"/>
          <a:stretch>
            <a:fillRect/>
          </a:stretch>
        </p:blipFill>
        <p:spPr>
          <a:xfrm>
            <a:off x="3946140" y="3645352"/>
            <a:ext cx="4299719" cy="2868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62602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Segurança da informação envolve</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6</a:t>
            </a:fld>
            <a:endParaRPr lang="en-US" dirty="0"/>
          </a:p>
        </p:txBody>
      </p:sp>
      <p:pic>
        <p:nvPicPr>
          <p:cNvPr id="21" name="Espaço Reservado para Imagem 20">
            <a:extLst>
              <a:ext uri="{FF2B5EF4-FFF2-40B4-BE49-F238E27FC236}">
                <a16:creationId xmlns:a16="http://schemas.microsoft.com/office/drawing/2014/main" id="{DF2EA63E-7CCF-40E1-9828-5DA4551F5F66}"/>
              </a:ext>
            </a:extLst>
          </p:cNvPr>
          <p:cNvPicPr>
            <a:picLocks noGrp="1" noChangeAspect="1"/>
          </p:cNvPicPr>
          <p:nvPr>
            <p:ph type="pic" sz="quarter" idx="18"/>
          </p:nvPr>
        </p:nvPicPr>
        <p:blipFill>
          <a:blip r:embed="rId4"/>
          <a:srcRect t="13524" b="13524"/>
          <a:stretch>
            <a:fillRect/>
          </a:stretch>
        </p:blipFill>
        <p:spPr/>
      </p:pic>
      <p:sp>
        <p:nvSpPr>
          <p:cNvPr id="8" name="Espaço Reservado para Texto 7">
            <a:extLst>
              <a:ext uri="{FF2B5EF4-FFF2-40B4-BE49-F238E27FC236}">
                <a16:creationId xmlns:a16="http://schemas.microsoft.com/office/drawing/2014/main" id="{945331AA-A14E-4AA8-AFE7-BF721022A4A3}"/>
              </a:ext>
            </a:extLst>
          </p:cNvPr>
          <p:cNvSpPr>
            <a:spLocks noGrp="1"/>
          </p:cNvSpPr>
          <p:nvPr>
            <p:ph type="body" sz="quarter" idx="19"/>
          </p:nvPr>
        </p:nvSpPr>
        <p:spPr/>
        <p:txBody>
          <a:bodyPr/>
          <a:lstStyle/>
          <a:p>
            <a:r>
              <a:rPr lang="pt-BR" dirty="0"/>
              <a:t>criptografia</a:t>
            </a:r>
          </a:p>
        </p:txBody>
      </p:sp>
      <p:pic>
        <p:nvPicPr>
          <p:cNvPr id="23" name="Espaço Reservado para Imagem 22">
            <a:extLst>
              <a:ext uri="{FF2B5EF4-FFF2-40B4-BE49-F238E27FC236}">
                <a16:creationId xmlns:a16="http://schemas.microsoft.com/office/drawing/2014/main" id="{D2F06D63-0BC7-46F8-9BB4-FA76C6F16781}"/>
              </a:ext>
            </a:extLst>
          </p:cNvPr>
          <p:cNvPicPr>
            <a:picLocks noGrp="1" noChangeAspect="1"/>
          </p:cNvPicPr>
          <p:nvPr>
            <p:ph type="pic" sz="quarter" idx="20"/>
          </p:nvPr>
        </p:nvPicPr>
        <p:blipFill>
          <a:blip r:embed="rId5"/>
          <a:srcRect t="13654" b="13654"/>
          <a:stretch>
            <a:fillRect/>
          </a:stretch>
        </p:blipFill>
        <p:spPr/>
      </p:pic>
      <p:sp>
        <p:nvSpPr>
          <p:cNvPr id="10" name="Espaço Reservado para Texto 9">
            <a:extLst>
              <a:ext uri="{FF2B5EF4-FFF2-40B4-BE49-F238E27FC236}">
                <a16:creationId xmlns:a16="http://schemas.microsoft.com/office/drawing/2014/main" id="{64320787-4D2B-4016-8CDA-EFA2EE40E2AB}"/>
              </a:ext>
            </a:extLst>
          </p:cNvPr>
          <p:cNvSpPr>
            <a:spLocks noGrp="1"/>
          </p:cNvSpPr>
          <p:nvPr>
            <p:ph type="body" sz="quarter" idx="21"/>
          </p:nvPr>
        </p:nvSpPr>
        <p:spPr/>
        <p:txBody>
          <a:bodyPr/>
          <a:lstStyle/>
          <a:p>
            <a:r>
              <a:rPr lang="pt-BR" dirty="0"/>
              <a:t>processos de controle</a:t>
            </a:r>
          </a:p>
        </p:txBody>
      </p:sp>
      <p:sp>
        <p:nvSpPr>
          <p:cNvPr id="11" name="Espaço Reservado para Imagem 10">
            <a:extLst>
              <a:ext uri="{FF2B5EF4-FFF2-40B4-BE49-F238E27FC236}">
                <a16:creationId xmlns:a16="http://schemas.microsoft.com/office/drawing/2014/main" id="{753EBDB7-9FD0-487C-A533-34F7CC9AAEC4}"/>
              </a:ext>
            </a:extLst>
          </p:cNvPr>
          <p:cNvSpPr>
            <a:spLocks noGrp="1"/>
          </p:cNvSpPr>
          <p:nvPr>
            <p:ph type="pic" sz="quarter" idx="22"/>
          </p:nvPr>
        </p:nvSpPr>
        <p:spPr/>
      </p:sp>
      <p:sp>
        <p:nvSpPr>
          <p:cNvPr id="12" name="Espaço Reservado para Texto 11">
            <a:extLst>
              <a:ext uri="{FF2B5EF4-FFF2-40B4-BE49-F238E27FC236}">
                <a16:creationId xmlns:a16="http://schemas.microsoft.com/office/drawing/2014/main" id="{6B49D991-C2F5-41DA-B988-F29210BBB2AE}"/>
              </a:ext>
            </a:extLst>
          </p:cNvPr>
          <p:cNvSpPr>
            <a:spLocks noGrp="1"/>
          </p:cNvSpPr>
          <p:nvPr>
            <p:ph type="body" sz="quarter" idx="23"/>
          </p:nvPr>
        </p:nvSpPr>
        <p:spPr/>
        <p:txBody>
          <a:bodyPr/>
          <a:lstStyle/>
          <a:p>
            <a:r>
              <a:rPr lang="pt-BR" dirty="0"/>
              <a:t>firewalls</a:t>
            </a:r>
          </a:p>
        </p:txBody>
      </p:sp>
      <p:sp>
        <p:nvSpPr>
          <p:cNvPr id="13" name="Espaço Reservado para Imagem 12">
            <a:extLst>
              <a:ext uri="{FF2B5EF4-FFF2-40B4-BE49-F238E27FC236}">
                <a16:creationId xmlns:a16="http://schemas.microsoft.com/office/drawing/2014/main" id="{D6449F0B-20E4-47C5-A010-F1BC55D65ECF}"/>
              </a:ext>
            </a:extLst>
          </p:cNvPr>
          <p:cNvSpPr>
            <a:spLocks noGrp="1"/>
          </p:cNvSpPr>
          <p:nvPr>
            <p:ph type="pic" sz="quarter" idx="24"/>
          </p:nvPr>
        </p:nvSpPr>
        <p:spPr/>
      </p:sp>
      <p:sp>
        <p:nvSpPr>
          <p:cNvPr id="14" name="Espaço Reservado para Texto 13">
            <a:extLst>
              <a:ext uri="{FF2B5EF4-FFF2-40B4-BE49-F238E27FC236}">
                <a16:creationId xmlns:a16="http://schemas.microsoft.com/office/drawing/2014/main" id="{FC420B39-7725-42B7-843F-F178B564D890}"/>
              </a:ext>
            </a:extLst>
          </p:cNvPr>
          <p:cNvSpPr>
            <a:spLocks noGrp="1"/>
          </p:cNvSpPr>
          <p:nvPr>
            <p:ph type="body" sz="quarter" idx="25"/>
          </p:nvPr>
        </p:nvSpPr>
        <p:spPr>
          <a:xfrm>
            <a:off x="8153796" y="5857160"/>
            <a:ext cx="3619104" cy="635714"/>
          </a:xfrm>
        </p:spPr>
        <p:txBody>
          <a:bodyPr/>
          <a:lstStyle/>
          <a:p>
            <a:r>
              <a:rPr lang="pt-BR" dirty="0"/>
              <a:t>conscientização sobre boas práticas de segurança</a:t>
            </a:r>
          </a:p>
        </p:txBody>
      </p:sp>
      <p:sp>
        <p:nvSpPr>
          <p:cNvPr id="15" name="Espaço Reservado para Imagem 14">
            <a:extLst>
              <a:ext uri="{FF2B5EF4-FFF2-40B4-BE49-F238E27FC236}">
                <a16:creationId xmlns:a16="http://schemas.microsoft.com/office/drawing/2014/main" id="{6FC0C491-8568-4FFA-A3D5-D447BE50D348}"/>
              </a:ext>
            </a:extLst>
          </p:cNvPr>
          <p:cNvSpPr>
            <a:spLocks noGrp="1"/>
          </p:cNvSpPr>
          <p:nvPr>
            <p:ph type="pic" sz="quarter" idx="26"/>
          </p:nvPr>
        </p:nvSpPr>
        <p:spPr/>
      </p:sp>
      <p:sp>
        <p:nvSpPr>
          <p:cNvPr id="16" name="Espaço Reservado para Texto 15">
            <a:extLst>
              <a:ext uri="{FF2B5EF4-FFF2-40B4-BE49-F238E27FC236}">
                <a16:creationId xmlns:a16="http://schemas.microsoft.com/office/drawing/2014/main" id="{31BEA090-4223-471E-8DB9-BF24C9165AA1}"/>
              </a:ext>
            </a:extLst>
          </p:cNvPr>
          <p:cNvSpPr>
            <a:spLocks noGrp="1"/>
          </p:cNvSpPr>
          <p:nvPr>
            <p:ph type="body" sz="quarter" idx="27"/>
          </p:nvPr>
        </p:nvSpPr>
        <p:spPr>
          <a:xfrm>
            <a:off x="4294312" y="5857159"/>
            <a:ext cx="3619104" cy="635715"/>
          </a:xfrm>
        </p:spPr>
        <p:txBody>
          <a:bodyPr/>
          <a:lstStyle/>
          <a:p>
            <a:r>
              <a:rPr lang="pt-BR" dirty="0"/>
              <a:t>monitoramento de eventos de segurança </a:t>
            </a:r>
          </a:p>
        </p:txBody>
      </p:sp>
      <p:sp>
        <p:nvSpPr>
          <p:cNvPr id="17" name="Espaço Reservado para Imagem 16">
            <a:extLst>
              <a:ext uri="{FF2B5EF4-FFF2-40B4-BE49-F238E27FC236}">
                <a16:creationId xmlns:a16="http://schemas.microsoft.com/office/drawing/2014/main" id="{C09E35DC-C8D2-44CE-A577-AAF4277DE456}"/>
              </a:ext>
            </a:extLst>
          </p:cNvPr>
          <p:cNvSpPr>
            <a:spLocks noGrp="1"/>
          </p:cNvSpPr>
          <p:nvPr>
            <p:ph type="pic" sz="quarter" idx="28"/>
          </p:nvPr>
        </p:nvSpPr>
        <p:spPr/>
      </p:sp>
      <p:sp>
        <p:nvSpPr>
          <p:cNvPr id="19" name="Espaço Reservado para Texto 18">
            <a:extLst>
              <a:ext uri="{FF2B5EF4-FFF2-40B4-BE49-F238E27FC236}">
                <a16:creationId xmlns:a16="http://schemas.microsoft.com/office/drawing/2014/main" id="{2BB0B330-F18A-497B-B740-704392F4413C}"/>
              </a:ext>
            </a:extLst>
          </p:cNvPr>
          <p:cNvSpPr>
            <a:spLocks noGrp="1"/>
          </p:cNvSpPr>
          <p:nvPr>
            <p:ph type="body" sz="quarter" idx="15"/>
          </p:nvPr>
        </p:nvSpPr>
        <p:spPr/>
        <p:txBody>
          <a:bodyPr/>
          <a:lstStyle/>
          <a:p>
            <a:r>
              <a:rPr lang="pt-BR" dirty="0"/>
              <a:t>Políticas de segurança</a:t>
            </a:r>
          </a:p>
        </p:txBody>
      </p:sp>
      <p:pic>
        <p:nvPicPr>
          <p:cNvPr id="3" name="Imagem 2">
            <a:extLst>
              <a:ext uri="{FF2B5EF4-FFF2-40B4-BE49-F238E27FC236}">
                <a16:creationId xmlns:a16="http://schemas.microsoft.com/office/drawing/2014/main" id="{DA17F475-7C4E-77B5-0434-F4B266BB6DA3}"/>
              </a:ext>
            </a:extLst>
          </p:cNvPr>
          <p:cNvPicPr>
            <a:picLocks noChangeAspect="1"/>
          </p:cNvPicPr>
          <p:nvPr/>
        </p:nvPicPr>
        <p:blipFill>
          <a:blip r:embed="rId6"/>
          <a:stretch>
            <a:fillRect/>
          </a:stretch>
        </p:blipFill>
        <p:spPr>
          <a:xfrm>
            <a:off x="4278583" y="1524001"/>
            <a:ext cx="3706688" cy="1887528"/>
          </a:xfrm>
          <a:prstGeom prst="rect">
            <a:avLst/>
          </a:prstGeom>
        </p:spPr>
      </p:pic>
      <p:pic>
        <p:nvPicPr>
          <p:cNvPr id="7" name="Imagem 6">
            <a:extLst>
              <a:ext uri="{FF2B5EF4-FFF2-40B4-BE49-F238E27FC236}">
                <a16:creationId xmlns:a16="http://schemas.microsoft.com/office/drawing/2014/main" id="{BC8D8985-DCD1-6521-C112-AA90AB8CDA5D}"/>
              </a:ext>
            </a:extLst>
          </p:cNvPr>
          <p:cNvPicPr>
            <a:picLocks noChangeAspect="1"/>
          </p:cNvPicPr>
          <p:nvPr/>
        </p:nvPicPr>
        <p:blipFill>
          <a:blip r:embed="rId7"/>
          <a:stretch>
            <a:fillRect/>
          </a:stretch>
        </p:blipFill>
        <p:spPr>
          <a:xfrm>
            <a:off x="4294312" y="3915045"/>
            <a:ext cx="3706688" cy="1775292"/>
          </a:xfrm>
          <a:prstGeom prst="rect">
            <a:avLst/>
          </a:prstGeom>
        </p:spPr>
      </p:pic>
      <p:pic>
        <p:nvPicPr>
          <p:cNvPr id="18" name="Imagem 17">
            <a:extLst>
              <a:ext uri="{FF2B5EF4-FFF2-40B4-BE49-F238E27FC236}">
                <a16:creationId xmlns:a16="http://schemas.microsoft.com/office/drawing/2014/main" id="{39DD321E-DEE2-E792-A620-B61AF622D3C6}"/>
              </a:ext>
            </a:extLst>
          </p:cNvPr>
          <p:cNvPicPr>
            <a:picLocks noChangeAspect="1"/>
          </p:cNvPicPr>
          <p:nvPr/>
        </p:nvPicPr>
        <p:blipFill>
          <a:blip r:embed="rId8"/>
          <a:stretch>
            <a:fillRect/>
          </a:stretch>
        </p:blipFill>
        <p:spPr>
          <a:xfrm>
            <a:off x="8153796" y="3893741"/>
            <a:ext cx="3706689" cy="1796596"/>
          </a:xfrm>
          <a:prstGeom prst="rect">
            <a:avLst/>
          </a:prstGeom>
        </p:spPr>
      </p:pic>
      <p:pic>
        <p:nvPicPr>
          <p:cNvPr id="22" name="Imagem 21">
            <a:extLst>
              <a:ext uri="{FF2B5EF4-FFF2-40B4-BE49-F238E27FC236}">
                <a16:creationId xmlns:a16="http://schemas.microsoft.com/office/drawing/2014/main" id="{0A94E18F-AEDF-256F-A86D-B9ABB546053A}"/>
              </a:ext>
            </a:extLst>
          </p:cNvPr>
          <p:cNvPicPr>
            <a:picLocks noChangeAspect="1"/>
          </p:cNvPicPr>
          <p:nvPr/>
        </p:nvPicPr>
        <p:blipFill>
          <a:blip r:embed="rId9"/>
          <a:stretch>
            <a:fillRect/>
          </a:stretch>
        </p:blipFill>
        <p:spPr>
          <a:xfrm>
            <a:off x="419100" y="3924298"/>
            <a:ext cx="3634833" cy="1775293"/>
          </a:xfrm>
          <a:prstGeom prst="rect">
            <a:avLst/>
          </a:prstGeom>
        </p:spPr>
      </p:pic>
    </p:spTree>
    <p:custDataLst>
      <p:tags r:id="rId1"/>
    </p:custDataLst>
    <p:extLst>
      <p:ext uri="{BB962C8B-B14F-4D97-AF65-F5344CB8AC3E}">
        <p14:creationId xmlns:p14="http://schemas.microsoft.com/office/powerpoint/2010/main" val="241275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dirty="0"/>
              <a:t>Principais lições da Seção 1</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rtlCol="0"/>
          <a:lstStyle/>
          <a:p>
            <a:pPr rtl="0"/>
            <a:r>
              <a:rPr lang="pt-BR" sz="2200" dirty="0"/>
              <a:t>Nessa seção entendemos a respeito de segurança da informação e o que envolve o conceito.</a:t>
            </a:r>
            <a:endParaRPr lang="pt-BR"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4294967295"/>
          </p:nvPr>
        </p:nvSpPr>
        <p:spPr>
          <a:xfrm>
            <a:off x="271257" y="4513503"/>
            <a:ext cx="2743200" cy="365125"/>
          </a:xfrm>
        </p:spPr>
        <p:txBody>
          <a:bodyPr rtlCol="0"/>
          <a:lstStyle/>
          <a:p>
            <a:pPr rtl="0"/>
            <a:fld id="{B6A95138-A96E-2F42-A959-2EFD44FE4AB7}" type="slidenum">
              <a:rPr lang="en-US" smtClean="0"/>
              <a:pPr rtl="0"/>
              <a:t>7</a:t>
            </a:fld>
            <a:endParaRPr lang="en-US" dirty="0"/>
          </a:p>
        </p:txBody>
      </p:sp>
      <p:pic>
        <p:nvPicPr>
          <p:cNvPr id="2" name="Imagem 1">
            <a:extLst>
              <a:ext uri="{FF2B5EF4-FFF2-40B4-BE49-F238E27FC236}">
                <a16:creationId xmlns:a16="http://schemas.microsoft.com/office/drawing/2014/main" id="{6ED54A20-CB8E-CA9C-88CA-952BB6017D27}"/>
              </a:ext>
            </a:extLst>
          </p:cNvPr>
          <p:cNvPicPr>
            <a:picLocks noChangeAspect="1"/>
          </p:cNvPicPr>
          <p:nvPr/>
        </p:nvPicPr>
        <p:blipFill>
          <a:blip r:embed="rId4"/>
          <a:stretch>
            <a:fillRect/>
          </a:stretch>
        </p:blipFill>
        <p:spPr>
          <a:xfrm>
            <a:off x="600289" y="2801371"/>
            <a:ext cx="3908843" cy="2574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rtlCol="0"/>
          <a:lstStyle/>
          <a:p>
            <a:pPr rtl="0"/>
            <a:r>
              <a:rPr lang="pt-BR" dirty="0"/>
              <a:t>Módulo 3 - Introdução à segurança da informação</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rtlCol="0"/>
          <a:lstStyle/>
          <a:p>
            <a:r>
              <a:rPr lang="pt-BR" sz="4000" dirty="0"/>
              <a:t>Seção 2: Cibersegurança</a:t>
            </a:r>
          </a:p>
        </p:txBody>
      </p:sp>
    </p:spTree>
    <p:custDataLst>
      <p:tags r:id="rId1"/>
    </p:custDataLst>
    <p:extLst>
      <p:ext uri="{BB962C8B-B14F-4D97-AF65-F5344CB8AC3E}">
        <p14:creationId xmlns:p14="http://schemas.microsoft.com/office/powerpoint/2010/main" val="402248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dirty="0"/>
              <a:t>Cibersegurança</a:t>
            </a:r>
          </a:p>
        </p:txBody>
      </p:sp>
      <p:sp>
        <p:nvSpPr>
          <p:cNvPr id="7" name="Content Placeholder 6"/>
          <p:cNvSpPr>
            <a:spLocks noGrp="1"/>
          </p:cNvSpPr>
          <p:nvPr>
            <p:ph idx="1"/>
          </p:nvPr>
        </p:nvSpPr>
        <p:spPr>
          <a:xfrm>
            <a:off x="419100" y="1528175"/>
            <a:ext cx="6968836" cy="4964700"/>
          </a:xfrm>
        </p:spPr>
        <p:txBody>
          <a:bodyPr rtlCol="0"/>
          <a:lstStyle/>
          <a:p>
            <a:pPr marL="0" indent="0">
              <a:buNone/>
            </a:pPr>
            <a:r>
              <a:rPr lang="pt-BR" sz="2400" dirty="0"/>
              <a:t>Cibersegurança é um termo utilizado para descrever as práticas, tecnologias e medidas adotadas para proteger contra ameaças cibernéticas componente como:</a:t>
            </a:r>
          </a:p>
          <a:p>
            <a:pPr marL="0" indent="0">
              <a:buNone/>
            </a:pPr>
            <a:endParaRPr lang="pt-BR" sz="2400" dirty="0"/>
          </a:p>
          <a:p>
            <a:r>
              <a:rPr lang="pt-BR" sz="2400" dirty="0"/>
              <a:t>sistemas de computadores;</a:t>
            </a:r>
          </a:p>
          <a:p>
            <a:r>
              <a:rPr lang="pt-BR" sz="2400" dirty="0"/>
              <a:t>redes;</a:t>
            </a:r>
          </a:p>
          <a:p>
            <a:r>
              <a:rPr lang="pt-BR" sz="2400" dirty="0"/>
              <a:t>dispositivos e dados digitais. </a:t>
            </a:r>
          </a:p>
          <a:p>
            <a:endParaRPr lang="pt-BR" sz="2400" dirty="0"/>
          </a:p>
          <a:p>
            <a:pPr marL="0" indent="0">
              <a:buNone/>
            </a:pPr>
            <a:r>
              <a:rPr lang="pt-BR" sz="2400" dirty="0"/>
              <a:t>Ela envolve a proteção dos ativos digitais e a prevenção de acesso não autorizado, uso indevido, roubo, destruição ou alteração de informações confidenciais.</a:t>
            </a:r>
            <a:br>
              <a:rPr lang="pt-BR" dirty="0"/>
            </a:br>
            <a:endParaRPr lang="en-US" dirty="0">
              <a:latin typeface="+mn-lt"/>
              <a:ea typeface="Amazon Ember" panose="020B0603020204020204" pitchFamily="34" charset="0"/>
              <a:cs typeface="Amazon Ember" panose="020B0603020204020204" pitchFamily="34" charset="0"/>
            </a:endParaRP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rtlCol="0"/>
          <a:lstStyle/>
          <a:p>
            <a:pPr rtl="0"/>
            <a:fld id="{B6A95138-A96E-2F42-A959-2EFD44FE4AB7}" type="slidenum">
              <a:rPr lang="en-US" smtClean="0"/>
              <a:t>9</a:t>
            </a:fld>
            <a:endParaRPr lang="en-US" dirty="0"/>
          </a:p>
        </p:txBody>
      </p:sp>
      <p:pic>
        <p:nvPicPr>
          <p:cNvPr id="3" name="Imagem 2">
            <a:extLst>
              <a:ext uri="{FF2B5EF4-FFF2-40B4-BE49-F238E27FC236}">
                <a16:creationId xmlns:a16="http://schemas.microsoft.com/office/drawing/2014/main" id="{71C6A70D-1ED1-FCED-724E-1EDE46949555}"/>
              </a:ext>
            </a:extLst>
          </p:cNvPr>
          <p:cNvPicPr>
            <a:picLocks noChangeAspect="1"/>
          </p:cNvPicPr>
          <p:nvPr/>
        </p:nvPicPr>
        <p:blipFill>
          <a:blip r:embed="rId4"/>
          <a:stretch>
            <a:fillRect/>
          </a:stretch>
        </p:blipFill>
        <p:spPr>
          <a:xfrm>
            <a:off x="7523018" y="1528175"/>
            <a:ext cx="4249882" cy="3376612"/>
          </a:xfrm>
          <a:prstGeom prst="rect">
            <a:avLst/>
          </a:prstGeom>
        </p:spPr>
      </p:pic>
    </p:spTree>
    <p:custDataLst>
      <p:tags r:id="rId1"/>
    </p:custDataLst>
    <p:extLst>
      <p:ext uri="{BB962C8B-B14F-4D97-AF65-F5344CB8AC3E}">
        <p14:creationId xmlns:p14="http://schemas.microsoft.com/office/powerpoint/2010/main" val="33933138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dirty="0" smtClean="0"/>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TotalTime>
  <Words>2175</Words>
  <Application>Microsoft Office PowerPoint</Application>
  <PresentationFormat>Widescreen</PresentationFormat>
  <Paragraphs>211</Paragraphs>
  <Slides>38</Slides>
  <Notes>38</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38</vt:i4>
      </vt:variant>
    </vt:vector>
  </HeadingPairs>
  <TitlesOfParts>
    <vt:vector size="46" baseType="lpstr">
      <vt:lpstr>Amazon Ember</vt:lpstr>
      <vt:lpstr>Amazon Ember Light</vt:lpstr>
      <vt:lpstr>Arial</vt:lpstr>
      <vt:lpstr>Calibri</vt:lpstr>
      <vt:lpstr>Lucida Console</vt:lpstr>
      <vt:lpstr>Source Sans Pro</vt:lpstr>
      <vt:lpstr>Times New Roman</vt:lpstr>
      <vt:lpstr>Office Theme</vt:lpstr>
      <vt:lpstr>Princípios de segurança da informação – cibersegurança  Módulo 3  Introdução à segurança da informação</vt:lpstr>
      <vt:lpstr>Visão geral do módulo</vt:lpstr>
      <vt:lpstr>Seção 1: Segurança da informação</vt:lpstr>
      <vt:lpstr>Segurança da informação</vt:lpstr>
      <vt:lpstr>Segurança da informação</vt:lpstr>
      <vt:lpstr>Segurança da informação envolve</vt:lpstr>
      <vt:lpstr>Principais lições da Seção 1</vt:lpstr>
      <vt:lpstr>Seção 2: Cibersegurança</vt:lpstr>
      <vt:lpstr>Cibersegurança</vt:lpstr>
      <vt:lpstr>Cibersegurança</vt:lpstr>
      <vt:lpstr>Cibersegurança</vt:lpstr>
      <vt:lpstr>Cibersegurança</vt:lpstr>
      <vt:lpstr>Cibersegurança</vt:lpstr>
      <vt:lpstr>Cibersegurança</vt:lpstr>
      <vt:lpstr>Cibersegurança</vt:lpstr>
      <vt:lpstr>Cibersegurança</vt:lpstr>
      <vt:lpstr>Cibersegurança</vt:lpstr>
      <vt:lpstr>Principais lições da Seção 1</vt:lpstr>
      <vt:lpstr>Seção 3: Riscos envolvidos nos ambientes virtuais</vt:lpstr>
      <vt:lpstr>Riscos envolvidos</vt:lpstr>
      <vt:lpstr>Riscos envolvidos </vt:lpstr>
      <vt:lpstr>Riscos envolvidos </vt:lpstr>
      <vt:lpstr>Riscos envolvidos </vt:lpstr>
      <vt:lpstr>Riscos envolvidos </vt:lpstr>
      <vt:lpstr>Principais lições da Seção 1</vt:lpstr>
      <vt:lpstr>Seção 4: Denominação de profissionais de cibersegurança</vt:lpstr>
      <vt:lpstr>Cracker x Hacker</vt:lpstr>
      <vt:lpstr>Hacker</vt:lpstr>
      <vt:lpstr>White Hat (chapéu branco): </vt:lpstr>
      <vt:lpstr>Chapéu preto (Black hat)</vt:lpstr>
      <vt:lpstr>Grey Hat (chapéu cinza)</vt:lpstr>
      <vt:lpstr>Cracker</vt:lpstr>
      <vt:lpstr>Cracker x Hacker</vt:lpstr>
      <vt:lpstr>Principais lições da Seção 4</vt:lpstr>
      <vt:lpstr>Conclusão do módulo</vt:lpstr>
      <vt:lpstr>Resumo do módulo                                                     </vt:lpstr>
      <vt:lpstr>Recursos adicionais</vt:lpstr>
      <vt:lpstr>Obrigado</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Instrutores</cp:lastModifiedBy>
  <cp:revision>672</cp:revision>
  <cp:lastPrinted>2018-12-10T23:37:28Z</cp:lastPrinted>
  <dcterms:created xsi:type="dcterms:W3CDTF">2019-09-17T20:22:09Z</dcterms:created>
  <dcterms:modified xsi:type="dcterms:W3CDTF">2023-06-07T23:40:36Z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